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56" r:id="rId5"/>
    <p:sldId id="257" r:id="rId6"/>
    <p:sldId id="265" r:id="rId7"/>
    <p:sldId id="280" r:id="rId8"/>
    <p:sldId id="288" r:id="rId9"/>
    <p:sldId id="282" r:id="rId10"/>
    <p:sldId id="258" r:id="rId11"/>
    <p:sldId id="285" r:id="rId12"/>
    <p:sldId id="260" r:id="rId13"/>
    <p:sldId id="268" r:id="rId14"/>
    <p:sldId id="283" r:id="rId15"/>
    <p:sldId id="259" r:id="rId16"/>
    <p:sldId id="287" r:id="rId17"/>
    <p:sldId id="290" r:id="rId18"/>
    <p:sldId id="291" r:id="rId19"/>
    <p:sldId id="292" r:id="rId20"/>
    <p:sldId id="293" r:id="rId21"/>
    <p:sldId id="294" r:id="rId22"/>
    <p:sldId id="295" r:id="rId23"/>
    <p:sldId id="296" r:id="rId24"/>
    <p:sldId id="297" r:id="rId25"/>
    <p:sldId id="286" r:id="rId26"/>
    <p:sldId id="263" r:id="rId27"/>
    <p:sldId id="301" r:id="rId28"/>
    <p:sldId id="27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CFE8"/>
    <a:srgbClr val="04CEE7"/>
    <a:srgbClr val="02D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1" autoAdjust="0"/>
  </p:normalViewPr>
  <p:slideViewPr>
    <p:cSldViewPr snapToGrid="0">
      <p:cViewPr>
        <p:scale>
          <a:sx n="100" d="100"/>
          <a:sy n="100" d="100"/>
        </p:scale>
        <p:origin x="990" y="342"/>
      </p:cViewPr>
      <p:guideLst/>
    </p:cSldViewPr>
  </p:slideViewPr>
  <p:outlineViewPr>
    <p:cViewPr>
      <p:scale>
        <a:sx n="33" d="100"/>
        <a:sy n="33" d="100"/>
      </p:scale>
      <p:origin x="0" y="-21773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1A5C42-4636-4A6A-9001-CA7CD97B0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C57720-6EA2-4C0E-AB19-0A22BCDB8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D70DC-E6D5-4048-8AC5-67F4E92F0736}" type="datetimeFigureOut">
              <a:rPr lang="en-US" smtClean="0"/>
              <a:t>11/18/2023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AC616-D2D2-4742-9683-2A537932A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EE012-E187-4EEE-9C2F-2125BF4086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1155F-8354-4019-9356-1A95703B07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05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6C02F-3406-42DD-8956-B66C2D710E25}" type="datetimeFigureOut">
              <a:rPr lang="en-US" smtClean="0"/>
              <a:t>11/18/2023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1D96E-4CA2-485E-9EE5-CEB7143ACC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18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FFE5B-C2CA-473D-8FCA-B26579CCB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FF4BA3E-4135-4F80-B1C8-C84CDF7C5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752100" y="739303"/>
            <a:ext cx="6825035" cy="53793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AABB7-A562-4A3F-9DDF-2CE3D1372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2977" y="1663435"/>
            <a:ext cx="5869021" cy="2003898"/>
          </a:xfrm>
          <a:solidFill>
            <a:schemeClr val="accent2">
              <a:alpha val="80000"/>
            </a:schemeClr>
          </a:solidFill>
        </p:spPr>
        <p:txBody>
          <a:bodyPr lIns="557784" tIns="530352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D15807FE-36E0-49EF-93A4-5B9AD83871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159" y="2878246"/>
            <a:ext cx="4925188" cy="339247"/>
          </a:xfrm>
        </p:spPr>
        <p:txBody>
          <a:bodyPr>
            <a:noAutofit/>
          </a:bodyPr>
          <a:lstStyle>
            <a:lvl1pPr marL="0" indent="0" algn="l">
              <a:buNone/>
              <a:defRPr sz="2400" spc="1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3523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6D8EB4-0AAB-4C86-96ED-AB74FA56A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5DEE423F-FC4A-461D-8AA7-F7C14B8066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334461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D30EC-51F8-4EBE-9AC8-349D6E064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9EF7FC71-AF21-4CDA-8E86-E05EB4F1C4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3468" y="3260492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$2B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21B81-6A13-47D5-AD62-B1B0E486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BB476-8DFF-468F-B950-1F980EB4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893A53-04CF-497B-9C3D-502C92BA0DA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3467" y="4773463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$1B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8BD5CDD-220E-41E0-82DD-820C0D834A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817970" y="1609772"/>
            <a:ext cx="3365003" cy="11715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3384AB-173D-4216-A221-BFA565FC12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47375" y="1747520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$3B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5638026-D669-4C2A-82A4-5F35D27DCA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817970" y="3129515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A19EAA97-D0F2-464B-8450-83BF202CEC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817970" y="4648156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F2174-FDCE-466A-8A4C-06AD6CAA44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016" y="74663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7232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9216DCA9-E871-422D-B12D-3E1C39ACD2ED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rot="5400000" flipH="1">
            <a:off x="-2092961" y="2092960"/>
            <a:ext cx="6858002" cy="2672081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54628-3BB3-414A-88E4-67B3809A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99CEA-3489-476A-9C9D-ED977FE6E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D55B0-9BDF-49CC-B30F-96112214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F9CF3D99-4BB8-4944-A82E-385209DF3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811826" y="2881982"/>
            <a:ext cx="3975054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83CED13-2FB7-4DA4-87BD-B5AEF0C6310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11826" y="2502477"/>
            <a:ext cx="3975054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40762F-003B-4B0E-A561-6734EA9AC8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8746" y="2881982"/>
            <a:ext cx="3695653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87E9583-831E-4863-9A96-3E583A98F2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78746" y="2502477"/>
            <a:ext cx="3695653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F4071-8FD4-4FF1-BA06-DD4D780FE4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96032" y="164942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6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51320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54AA95-575B-4060-9443-53B347664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8BF2BB6-8F62-424E-B01D-F90A0DB7B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22AF5C-69BC-4A87-8E5C-E473F6A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AD827-24BF-4C7D-9F16-1E26E09A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EEF33-0303-4BF6-8C9A-08DE4CB6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CC14BDE6-5903-4EFC-B3C7-B7B219402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7839" y="1538273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E19954FA-533A-4FF9-88B2-102C833FBD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7839" y="5407116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E29BB699-DB47-4A35-9B5B-63C7EFC228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1651" y="3467155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EFD147E-AEE9-40FA-96D5-7DBE760334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4687" y="230774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035518AB-0629-41B1-8670-DAE8C31C99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81179" y="44204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4B55A2-EE63-46F3-80EA-C4F512388C1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43702" y="455219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EDED8D5C-7B18-4E79-B6B4-E59FAC3A83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00052" y="4120885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B6D903-1EAA-44AD-A3D8-6256873B7A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5032" y="3467155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14974F-EEEB-4FDB-B605-14B6199844BA}"/>
              </a:ext>
            </a:extLst>
          </p:cNvPr>
          <p:cNvCxnSpPr>
            <a:cxnSpLocks/>
          </p:cNvCxnSpPr>
          <p:nvPr userDrawn="1"/>
        </p:nvCxnSpPr>
        <p:spPr>
          <a:xfrm>
            <a:off x="3758002" y="3713168"/>
            <a:ext cx="468364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FCFFB4C-5408-479D-88E2-42F8897706C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1322" y="2030298"/>
            <a:ext cx="4678" cy="337681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9D316786-C25C-4139-9C9E-B55FEA3C4AC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4219" y="2067508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C43FD24-D855-40FC-85C4-87ED3F64AA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695" y="4820889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7A013-A59B-4367-9832-ED55A6D25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508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85885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1F00DA-5D59-4EDE-BA9C-D312B3FBB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C3578F-2A0F-4E30-AF4A-8F796929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F6CA51-E5DC-4FC3-92F6-D5EC783C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0E530-F1C5-4166-A95F-3F8D022C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191453D1-9488-4F30-8223-1CB500BDC2F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4882AD8A-D4BD-4E12-8458-AC021F93B1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73698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DF3AAFC-DA9A-4A72-BBF9-5A097BC595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02976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2FF48EEE-6AEC-4E37-AD5C-EEB74BA0CED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46652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2066EA2-51F1-4F13-8E1B-89600E8790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1695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14EBD1B-595C-4A54-92C8-3C5427E15C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0973" y="4042387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64F77B9-03A9-4E3E-B656-D3C0FBE25AB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64649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ECFB3-5650-476F-BB54-8A2A45F8AE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21985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D91600-3E99-42F4-85C2-60F442CD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30B4BBA3-2E4B-4AF2-8A2B-92DD019631E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6266428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460CAC-F6F8-43F8-93F5-188B790DEE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8D310-58F4-4A10-A286-9B42AECF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68E10-EEA7-4017-B7CA-17B5EB23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014CA-8BED-467C-AC80-6DC5B3DD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2C4E099A-EEE4-40B4-B9B5-32A5A981F9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5410" y="2333977"/>
            <a:ext cx="5007023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51338F1A-6EF2-4AA5-9EE8-628C9D57C27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9569" y="2339781"/>
            <a:ext cx="4993148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F744EAD-73E9-49F3-9CA4-9A344EB625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B4710E-545B-4940-B69A-359188335AD3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919283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0270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533791-52F7-40F6-B230-7BF6C505C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68A0C5-BEED-4BC5-ACD5-3F28EDE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EA781-4C22-4390-A03C-CA5DCCB7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E694A4-07AC-48C4-A560-162C1F4EC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A6B27A0-0449-46AE-A770-EBB281A1A9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1E70DE9B-2CDE-44B6-9307-FC12D873CA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23B5183-98F9-43BF-BE37-2AE0A049EA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9DAB7F1-F6E7-4F92-B252-D9B81196A3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4037F0E4-C57B-4033-B973-C69A03D97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85DAD742-736F-42D3-99FC-6046CF57A7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53EC6732-F61D-431C-88C9-BAA5039B6B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218F9A-C149-4D30-8437-B9D8C0DAF1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BCA166BB-F293-4289-B0EB-57580EC96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77397369-CCB5-450E-8FD1-46B3B54F6B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78252082-BCF2-4955-B695-35F48EF76FD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F998D11-3FAA-4712-8C34-404C1BDCEC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2AA33C54-3898-452E-979F-F1B5853E73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0569AA0A-65D1-4456-9A14-327E6CE6DF6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28EB91C-9303-4EB3-886A-E5DA884A80F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A47908B-3F69-4786-9C40-C12392133F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378EEBEC-FDBD-4D14-ADCA-4C72B269E9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044989A5-8040-43C0-BE05-6A79C3BE63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2581A3A-F479-4780-81BE-CCBCF3981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361DBA-153A-4846-BDA4-CC63FF9474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78FB324E-EE00-4CC5-9F81-5EF71F3050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8AA454F-F92D-4844-92A6-A3FEDD88B30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651BCA7B-5BF4-4A0F-95C1-2014315E80B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7E3F41F1-0E06-45ED-894F-7F38510C27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C02572F8-1812-49D5-B24A-088659DE9FC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3772" y="2763180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453EA1A1-A67D-4132-9EA0-584E8FA796C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3772" y="4449967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658BFCC4-C261-4874-8195-FDA3C5001E0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158708C7-ABA0-43E5-BB89-A1B7B2C4523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2AE59213-95B1-4597-AD8C-D55D96D561E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2B9A460E-592F-41EA-9F9C-8953AFAC223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065B3A8-F99B-47E6-B517-D93AC0FC450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B2187073-BC0A-4137-A204-D35C44CD7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35F35AF6-FBA2-4CA2-8A1F-2C977E6C9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58216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C89BE0-E34D-48FA-8ED2-CA69BFBC4F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B20A778-FBFD-4ED2-8E9B-6645F59A4D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79732" y="0"/>
            <a:ext cx="501226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12CF59-4802-4969-8645-8E2014DF0A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79732" y="0"/>
            <a:ext cx="5012267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3CB959-A5D6-4887-9B77-916F0EA10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C0AFFF-66EA-44D7-828D-244A190B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89006-A738-42A2-B328-34F70A778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73E75D8-7274-49D2-8CF2-0E990C29CC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591683-9C5C-45D2-A241-FC48B66B50D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3750" y="1238250"/>
            <a:ext cx="5422392" cy="45902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096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9293AB-35CB-4344-A710-9C0BF396A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5B5434-FC37-4DD2-AA81-6499AA6F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C474A-5DF9-4EA3-A273-CA3941061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6B1742-3B51-4EFC-8A04-CD872DE4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5C06A4-0C2D-4746-83C3-410A9B469E89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890CF5DC-D21B-4DF3-8248-1F809124AD9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03737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EE26967-C0C7-4310-90FC-F1914D2403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8239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CA187B6-5AE8-4D11-8E79-63677F474D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8239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72BAC04-D935-470E-B6B5-E9CCE70D11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75961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456256DC-B113-4559-8D0B-3F8B4A7CAB2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8185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E60A063A-DD07-4E82-9217-A8AD06D7C94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20409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4194B9ED-C9B7-4850-B875-B179F9A6AD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0463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B00C57-7DE2-436D-8748-527515EE4A6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60463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6503F18-AEB2-4183-8F37-6BE4BBD66E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2687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1AC31E-901A-4C34-A8AE-71C303E07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2687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113CB6D-E397-418B-8738-D96E553ADD2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04911" y="4570546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3EA5C1A-BB92-4C5E-BB99-A85B0B0FC49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04911" y="4886780"/>
            <a:ext cx="2118415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E93D6C-0CD6-42A7-A2D2-C8582F7B353C}"/>
              </a:ext>
            </a:extLst>
          </p:cNvPr>
          <p:cNvSpPr/>
          <p:nvPr userDrawn="1"/>
        </p:nvSpPr>
        <p:spPr>
          <a:xfrm>
            <a:off x="1686323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D0FDBA-5294-4730-92D6-440AA8DE35AE}"/>
              </a:ext>
            </a:extLst>
          </p:cNvPr>
          <p:cNvSpPr/>
          <p:nvPr userDrawn="1"/>
        </p:nvSpPr>
        <p:spPr>
          <a:xfrm>
            <a:off x="4058547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8E75564-AD04-4406-979E-AC0A8BE2AEFD}"/>
              </a:ext>
            </a:extLst>
          </p:cNvPr>
          <p:cNvSpPr/>
          <p:nvPr userDrawn="1"/>
        </p:nvSpPr>
        <p:spPr>
          <a:xfrm>
            <a:off x="6430771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E7899F8-DBAB-4DCC-857C-94A3CF0FE542}"/>
              </a:ext>
            </a:extLst>
          </p:cNvPr>
          <p:cNvSpPr/>
          <p:nvPr userDrawn="1"/>
        </p:nvSpPr>
        <p:spPr>
          <a:xfrm>
            <a:off x="8802995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41C8F6-B68C-4B34-A1EC-848B6301B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566777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14060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Ful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7C369-B3B1-47DB-AFB5-4A2FA0A046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DB6E9-4285-4C1C-9752-2D43D6078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EDB06-237E-4E77-B217-FD0E19A4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BACDA0-CD42-4B14-A524-FF6FF7E2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C5DE79-8AB4-425F-A9CB-B17901806732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8FDD580-B69C-4AF1-9C0C-1CF94ECEB2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8477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7A72E08F-5B05-415B-A503-4CED86D11F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8477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2D7BE41-1227-4D94-AC6E-F4D0074917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39016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7E8138A-A795-4EF2-B1FF-1A36693A35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9016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77F66B66-F2E4-439A-A7DF-A9A64B0DF7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59555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13CDFA66-0739-48E3-97B6-F63F13A0A83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9555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B4EE4B66-F80E-45BB-B2FE-CC11E1FBAF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80094" y="5098599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1F734C1-F867-4FB6-A239-D99ED9E4C5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80094" y="5414833"/>
            <a:ext cx="2118415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2" name="Picture Placeholder 9">
            <a:extLst>
              <a:ext uri="{FF2B5EF4-FFF2-40B4-BE49-F238E27FC236}">
                <a16:creationId xmlns:a16="http://schemas.microsoft.com/office/drawing/2014/main" id="{11E88FD1-69BB-4254-81B8-7B383CE8D2D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002390" y="232725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E6EBB7F2-ABDB-41F2-8A6B-93196276AB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8477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4D66759F-DBAD-46B4-929C-18F2FB541B0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18477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07D90C20-BFF7-4D04-AD95-1861DF74509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39016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EF54F366-5FD7-4707-A0E3-FAFA53156C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39016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A51158F4-509A-44E4-A601-2CD7AEDE7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59555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DA9AC8DA-4C66-4D66-9075-59DC95E2AC3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59555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F3A598D9-D412-4C15-A31C-3A4842B32E1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80094" y="3263610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14A0A9AD-40F7-4203-917C-8BFBF4FCF2C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80094" y="3579845"/>
            <a:ext cx="2118415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29E220D-4268-4E0B-B292-D87F92DF6ED3}"/>
              </a:ext>
            </a:extLst>
          </p:cNvPr>
          <p:cNvSpPr/>
          <p:nvPr userDrawn="1"/>
        </p:nvSpPr>
        <p:spPr>
          <a:xfrm>
            <a:off x="1947081" y="227264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Picture Placeholder 9">
            <a:extLst>
              <a:ext uri="{FF2B5EF4-FFF2-40B4-BE49-F238E27FC236}">
                <a16:creationId xmlns:a16="http://schemas.microsoft.com/office/drawing/2014/main" id="{2DB6BDC2-D18B-4AF7-9B33-2FB86D67A64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002390" y="4154796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B9D855A-B11D-44DC-BBE1-7BA68BD18E68}"/>
              </a:ext>
            </a:extLst>
          </p:cNvPr>
          <p:cNvSpPr/>
          <p:nvPr userDrawn="1"/>
        </p:nvSpPr>
        <p:spPr>
          <a:xfrm>
            <a:off x="1947081" y="4100189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Picture Placeholder 9">
            <a:extLst>
              <a:ext uri="{FF2B5EF4-FFF2-40B4-BE49-F238E27FC236}">
                <a16:creationId xmlns:a16="http://schemas.microsoft.com/office/drawing/2014/main" id="{D12B69C6-4468-4017-A141-0864B9065E88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22929" y="231923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874C203-B833-4D0D-9674-D25DFA3F9606}"/>
              </a:ext>
            </a:extLst>
          </p:cNvPr>
          <p:cNvSpPr/>
          <p:nvPr userDrawn="1"/>
        </p:nvSpPr>
        <p:spPr>
          <a:xfrm>
            <a:off x="4367620" y="226462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Picture Placeholder 9">
            <a:extLst>
              <a:ext uri="{FF2B5EF4-FFF2-40B4-BE49-F238E27FC236}">
                <a16:creationId xmlns:a16="http://schemas.microsoft.com/office/drawing/2014/main" id="{0B83E94D-7A2E-4F82-9F6F-414BB1EE1F9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422929" y="414677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54DE692-CD53-4D36-9E21-EDBFA9779183}"/>
              </a:ext>
            </a:extLst>
          </p:cNvPr>
          <p:cNvSpPr/>
          <p:nvPr userDrawn="1"/>
        </p:nvSpPr>
        <p:spPr>
          <a:xfrm>
            <a:off x="4367620" y="409216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Picture Placeholder 9">
            <a:extLst>
              <a:ext uri="{FF2B5EF4-FFF2-40B4-BE49-F238E27FC236}">
                <a16:creationId xmlns:a16="http://schemas.microsoft.com/office/drawing/2014/main" id="{722A2533-C7FE-4FF8-88EA-CC5A72E587E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843468" y="232394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0564730-564F-4992-974D-020B105689EE}"/>
              </a:ext>
            </a:extLst>
          </p:cNvPr>
          <p:cNvSpPr/>
          <p:nvPr userDrawn="1"/>
        </p:nvSpPr>
        <p:spPr>
          <a:xfrm>
            <a:off x="6788159" y="226933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Picture Placeholder 9">
            <a:extLst>
              <a:ext uri="{FF2B5EF4-FFF2-40B4-BE49-F238E27FC236}">
                <a16:creationId xmlns:a16="http://schemas.microsoft.com/office/drawing/2014/main" id="{3FF1C129-85E6-40AA-8026-14C47F0F038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843468" y="415148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E7D63A3-3C58-4F80-B353-C26650B97F55}"/>
              </a:ext>
            </a:extLst>
          </p:cNvPr>
          <p:cNvSpPr/>
          <p:nvPr userDrawn="1"/>
        </p:nvSpPr>
        <p:spPr>
          <a:xfrm>
            <a:off x="6788159" y="409687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Picture Placeholder 9">
            <a:extLst>
              <a:ext uri="{FF2B5EF4-FFF2-40B4-BE49-F238E27FC236}">
                <a16:creationId xmlns:a16="http://schemas.microsoft.com/office/drawing/2014/main" id="{C78943C0-07AD-428D-A010-64CDDC815654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9264007" y="2315923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4D0D2B8-EB2F-407A-A7DF-29BF878D0C97}"/>
              </a:ext>
            </a:extLst>
          </p:cNvPr>
          <p:cNvSpPr/>
          <p:nvPr userDrawn="1"/>
        </p:nvSpPr>
        <p:spPr>
          <a:xfrm>
            <a:off x="9208698" y="2261316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Picture Placeholder 9">
            <a:extLst>
              <a:ext uri="{FF2B5EF4-FFF2-40B4-BE49-F238E27FC236}">
                <a16:creationId xmlns:a16="http://schemas.microsoft.com/office/drawing/2014/main" id="{9F5D0399-2186-4D0F-B2B6-FB29536013E2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264007" y="414346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161A1AC-702C-4209-BE7C-E51F7434B5B5}"/>
              </a:ext>
            </a:extLst>
          </p:cNvPr>
          <p:cNvSpPr/>
          <p:nvPr userDrawn="1"/>
        </p:nvSpPr>
        <p:spPr>
          <a:xfrm>
            <a:off x="9208698" y="408885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8ADA00ED-298B-444A-A7F5-508EDBA56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187753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788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BC2989-2CED-47FB-8D23-FF60F2561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429704-4AB7-47AB-8C1F-4C2E4C99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348280-3106-454C-9D69-9BD1267B1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426433-6916-408B-BE80-EB35C693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7D1BF6-CA32-48D3-B8AE-5D5C621A7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57E488F-AD89-4213-9093-5646DF323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1C9DEB-43A3-4514-9EB8-2CE147497B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0511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254EC399-E62D-401A-936C-2B26F8265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F49DC18-7C09-4FFC-98BF-DC17FCE622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4039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D21F281-5009-4E28-B34E-218C36B33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75C2A3FB-F206-4ED3-A8BF-712D66D52D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67567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33D1544-1248-444D-B0AC-C5B22E1D26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F4FDF38-0969-49B5-BE15-AB7D41B68D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51094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749E3E6-EB0F-4108-9196-2A2DDD63E2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A8E4A5D-4A2C-4FCA-9886-11A6692866A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12F1290-6B4C-49B8-BC26-3B433534C3F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E60E704-AD01-4048-8D70-3F4CA25DA6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CB251EF-EB2B-4D32-A321-FEC37EAB8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7917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9B8705-C027-4E12-892E-C32FF1329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D685DB5-FA77-4C19-88B8-5A8D733B42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5012530" y="0"/>
            <a:ext cx="719613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6919B-FFF8-4FED-8A44-48A7E600E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F28B0-8A34-4E86-9FE3-20BD880CD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E1CCB-96B6-4D9F-A932-D0EBDBD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7CB735-9F66-41A8-8F1D-4B66FE1D11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672143"/>
            <a:ext cx="6019802" cy="3513714"/>
          </a:xfrm>
          <a:solidFill>
            <a:schemeClr val="accent6">
              <a:alpha val="80000"/>
            </a:schemeClr>
          </a:solidFill>
        </p:spPr>
        <p:txBody>
          <a:bodyPr lIns="676656" tIns="795528"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4A51F916-D1A0-40B2-A894-1C597A7AAF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4575" y="3007594"/>
            <a:ext cx="4850550" cy="1731145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2361950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D2CF4D42-6C74-47FD-8195-943D55ADA8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75658-2C01-4217-AE99-DF0FDFFE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13D93-CECF-4647-8DC2-8F7DD04E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60507-1EAA-4632-9D67-1BD599F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754639B-AD71-425C-BF07-356C0F14C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53381"/>
            <a:ext cx="5622878" cy="4151236"/>
          </a:xfrm>
          <a:solidFill>
            <a:schemeClr val="accent3">
              <a:alpha val="90000"/>
            </a:schemeClr>
          </a:solidFill>
        </p:spPr>
        <p:txBody>
          <a:bodyPr vert="horz" lIns="649224" tIns="749808" rIns="9144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bg1"/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64CF3C46-90B8-467D-9D50-086B913570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993" y="2689071"/>
            <a:ext cx="4567209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718030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10B86B2D-56E1-4FB2-8CC9-DBC6C0B6EB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81534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1D70C38F-1ABB-4C86-972A-E38822670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5112" y="2326705"/>
            <a:ext cx="4114592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9B0AE4-4C17-4975-A59C-4D9EFE58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C9023-3371-40C0-A618-BF8AA20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21E28-544B-4D00-A151-341F3D7E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907CF0-318A-401D-9F77-B63C65D29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52360" y="1728566"/>
            <a:ext cx="4127344" cy="724702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9880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95BA1F-6B83-4358-A202-FD15470976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C10F8-CB40-4BDD-AA21-7DDC300FE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969F5-F9D0-4A38-8C6C-86005388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33B3F-10CE-4363-805C-361CA494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8EABAB15-C887-420D-92A1-24DBD62EE5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729926"/>
            <a:ext cx="3581400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7E8EA93-3F05-4D28-8B15-91D6789458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6476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4EBCE5D-8795-44C7-8196-051689C6FE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6476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95044F5-86E3-4A1C-B3C8-6E3422E5B4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65518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C9BA1BF-0690-4DB5-9BBC-31D1948D82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46476" y="4443157"/>
            <a:ext cx="2289974" cy="1463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D187952-9422-42DE-B163-B764E0D099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65519" y="4451209"/>
            <a:ext cx="2289972" cy="1457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4291470-2EE9-46D8-8083-E4523DCE52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65517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B8E7E2-50C1-429D-A8C5-C098CDADCF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46476" y="4118846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09DB38C9-BBE5-4212-87C2-D9B34A4707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65518" y="4118846"/>
            <a:ext cx="2289972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EA61E342-2B6C-4379-A3B3-8D1B338F65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7910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F39B769-D212-4C11-B6CB-0423DD1059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910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7FF8E-011E-46E6-9F4D-DAD483095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5516" y="1185284"/>
            <a:ext cx="7288284" cy="46949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5773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81AFB-2572-4954-B05E-84CDE1D88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750850-5ECD-4AA5-8EF0-70C6EA29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B04CF-8972-48CE-B427-B542AF911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64ACC-F262-4128-BC17-FCB29BEF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717CFF16-7992-46DD-8151-F55B030057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06711" y="1335193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BADC1C2-D36B-4AFE-8824-DE6D0FB513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06711" y="1639822"/>
            <a:ext cx="2859090" cy="14753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F1632658-DE5C-4EA2-83DE-AB456D9D76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67309" y="1639822"/>
            <a:ext cx="2859091" cy="1517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6A6D61C-C33C-46D5-B2C5-6C6A7C143A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6711" y="3837269"/>
            <a:ext cx="2859090" cy="15333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A4E6A96-585A-4265-900D-17D98121F5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7310" y="3845321"/>
            <a:ext cx="2859089" cy="15269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8B8437C-1550-4581-911A-98BEA151A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7308" y="1335193"/>
            <a:ext cx="285909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04DF1AD6-E51A-4D19-A9C8-CCAFE9E9B2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6711" y="3532639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3656830-2B4C-4F48-8EBD-F8C80C353F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67309" y="3532639"/>
            <a:ext cx="285908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3D6999-ED11-424C-91FD-1ECD0CB9D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4299" y="2768600"/>
            <a:ext cx="2956810" cy="1129164"/>
          </a:xfrm>
        </p:spPr>
        <p:txBody>
          <a:bodyPr anchor="t">
            <a:normAutofit/>
          </a:bodyPr>
          <a:lstStyle>
            <a:lvl1pPr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4914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CE26C-A8CF-4DC0-9913-86FF0ED87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DD4FC6-591F-4220-A331-724C4FE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06146-DCCA-4419-9FC3-7F33AEAB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EDAF2-5575-4164-9610-7906C203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0C598512-93DF-4C00-A3BC-4CFF184217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0484" y="3639417"/>
            <a:ext cx="2383764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AFC7B8A-881F-4E97-91D4-F41DFA6D8F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484" y="3965866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7B10018-89A9-49C8-8DCE-621EF932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8982" y="3969554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342C0572-2FB8-4C18-AD74-75A1653213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7478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495EE04-F172-4AD4-8FE7-4A03B1CE4F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88445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F23ABA12-4A7C-42A2-9A8E-9E7F1A2BB2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19503" y="3639417"/>
            <a:ext cx="2502719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E11CB21-11BD-400A-BC43-71A9AFA928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37478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02DE0CA8-2A1F-49D8-B9B6-BF353B9808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88445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D3DD0-ED40-47C1-B841-046E1D918B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7" y="1581912"/>
            <a:ext cx="7286605" cy="634323"/>
          </a:xfrm>
        </p:spPr>
        <p:txBody>
          <a:bodyPr>
            <a:norm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3C97099-E767-429A-80C6-731FB9D295F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10614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E2E22B87-E0E3-4234-B4FA-C9FC97DEDCB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369110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8EF1B794-5E10-4558-B229-0D8F5895CCA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27608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5ECB6791-2C34-417D-9AB9-03C9A8BBDF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078575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19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C8E50C-1C7A-4E62-B38F-3E12A174C8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084630"/>
          </a:xfrm>
          <a:solidFill>
            <a:schemeClr val="bg2">
              <a:alpha val="93000"/>
            </a:schemeClr>
          </a:solidFill>
        </p:spPr>
        <p:txBody>
          <a:bodyPr lIns="694944" tIns="713232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83F286D7-A050-456B-BDD3-3FFAA21A80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9405" y="3201410"/>
            <a:ext cx="4614604" cy="1291638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927E28-2C60-4D18-8BB3-DC9627E1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0EE45-541D-483E-A0B8-5997A2F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4E100B-E96A-45D4-9553-51CF2CBA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12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1371599"/>
            <a:ext cx="9385300" cy="985791"/>
          </a:xfrm>
        </p:spPr>
        <p:txBody>
          <a:bodyPr>
            <a:noAutofit/>
          </a:bodyPr>
          <a:lstStyle>
            <a:lvl1pPr algn="ctr">
              <a:defRPr sz="54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2790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684757-E21D-414B-B627-1E0D15F89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27250C7-CB58-468C-B8BB-17DB85D4F2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6BB3F6-84AB-40BA-9D7D-7C1E13C0E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36629"/>
            <a:ext cx="6007099" cy="4784742"/>
          </a:xfrm>
          <a:solidFill>
            <a:schemeClr val="accent6">
              <a:alpha val="80000"/>
            </a:schemeClr>
          </a:solidFill>
        </p:spPr>
        <p:txBody>
          <a:bodyPr lIns="822960" tIns="64008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6A7AB969-4D8E-41B0-A403-6D1D41CD5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016" y="2368506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8F82904-47D8-4EB9-A697-8ED11274C40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017" y="2605040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4501739-C457-4C98-A458-5B3639CFB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9016" y="354462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03766A8-C36E-4337-9DB4-358A28B743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9017" y="3781163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F947925-2465-45AC-9A1E-7153477BBE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9016" y="473923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6FC86B0E-A85D-444A-BC2A-B7A5FF1D48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9017" y="4975773"/>
            <a:ext cx="4771030" cy="5468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930A0-A89C-48EB-A039-375BDA73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A2494-B27D-418F-9D5E-8DE4FFB4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0DC46-AFFB-4CCA-B5AE-7028C4E26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96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27D588-C832-4149-9B9F-D817459D8B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0CE2C-509A-4C33-AB34-6F278F117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06B8C-060C-4139-B354-239A56BB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BE7C0-2680-40FD-88E4-27D6E7775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1941F94-25C7-46EC-89FE-B12B54F77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075" y="4076963"/>
            <a:ext cx="303588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DE2747E-A71B-4917-8960-56D4F927D8C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1068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3830FC7-44D5-48CD-AA84-4E262F2EB8C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89632" y="4076963"/>
            <a:ext cx="3035880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51F423C9-E1B4-4BD9-98A5-9397C32447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63187" y="4076963"/>
            <a:ext cx="302376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DF3CDE-1C08-4B0C-8DC3-9FCBBD3E61D4}"/>
              </a:ext>
            </a:extLst>
          </p:cNvPr>
          <p:cNvCxnSpPr>
            <a:cxnSpLocks/>
          </p:cNvCxnSpPr>
          <p:nvPr userDrawn="1"/>
        </p:nvCxnSpPr>
        <p:spPr>
          <a:xfrm>
            <a:off x="832513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C026C956-C6C4-4010-889F-B8D76203646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73324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4D363AD-B16F-46C4-9856-EA9EAC699E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40173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E9BAEE-70B0-4F15-B6B7-D5AE0227618F}"/>
              </a:ext>
            </a:extLst>
          </p:cNvPr>
          <p:cNvCxnSpPr>
            <a:cxnSpLocks/>
          </p:cNvCxnSpPr>
          <p:nvPr userDrawn="1"/>
        </p:nvCxnSpPr>
        <p:spPr>
          <a:xfrm>
            <a:off x="4699359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F0848BB-EF65-4D43-AC18-9C4F4749CA6D}"/>
              </a:ext>
            </a:extLst>
          </p:cNvPr>
          <p:cNvCxnSpPr>
            <a:cxnSpLocks/>
          </p:cNvCxnSpPr>
          <p:nvPr userDrawn="1"/>
        </p:nvCxnSpPr>
        <p:spPr>
          <a:xfrm>
            <a:off x="8566207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7CA7F01-3F2D-4396-A7D4-3D21C56D7F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016" y="1643321"/>
            <a:ext cx="4856634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9204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30B4CC-1CD5-414E-92CD-721B331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47427-FA4C-4262-9C2A-A640B569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E89D4-4BDC-4CC9-959B-0D2E0BEB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285D2-5742-46C4-A6B1-B07CC6823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7CF20-6E1A-4F87-A039-3C59B25DA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2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400" baseline="0">
          <a:ln w="19050">
            <a:solidFill>
              <a:schemeClr val="accent2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Placeholder 76" descr="A woman wearing purple glasses showing data">
            <a:extLst>
              <a:ext uri="{FF2B5EF4-FFF2-40B4-BE49-F238E27FC236}">
                <a16:creationId xmlns:a16="http://schemas.microsoft.com/office/drawing/2014/main" id="{2F849723-3772-4844-AB3A-EF3DFAF34B8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52100" y="739303"/>
            <a:ext cx="6825035" cy="5379395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115C523A-AC40-4CBA-9DF4-B287ED32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2979" y="1314028"/>
            <a:ext cx="5869021" cy="4229944"/>
          </a:xfrm>
        </p:spPr>
        <p:txBody>
          <a:bodyPr/>
          <a:lstStyle/>
          <a:p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</a:t>
            </a:r>
            <a:r>
              <a:rPr lang="en-US" dirty="0" err="1"/>
              <a:t>teknology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5B1C734-42CB-4311-8905-2F41D09107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97636" y="4076508"/>
            <a:ext cx="4925188" cy="339247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Arsitektur</a:t>
            </a:r>
            <a:r>
              <a:rPr lang="en-US" dirty="0"/>
              <a:t> &amp; </a:t>
            </a:r>
            <a:r>
              <a:rPr lang="en-US" dirty="0" err="1"/>
              <a:t>Infrastruktur</a:t>
            </a:r>
            <a:r>
              <a:rPr lang="en-US" dirty="0"/>
              <a:t> IT</a:t>
            </a:r>
          </a:p>
        </p:txBody>
      </p:sp>
    </p:spTree>
    <p:extLst>
      <p:ext uri="{BB962C8B-B14F-4D97-AF65-F5344CB8AC3E}">
        <p14:creationId xmlns:p14="http://schemas.microsoft.com/office/powerpoint/2010/main" val="1883836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9AC5B5-DBFF-474A-8D9B-1133B9C00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1534" y="989041"/>
            <a:ext cx="7287768" cy="1148945"/>
          </a:xfr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noProof="0" dirty="0" err="1"/>
              <a:t>Prinsip</a:t>
            </a:r>
            <a:r>
              <a:rPr lang="en-US" noProof="0" dirty="0"/>
              <a:t> </a:t>
            </a:r>
            <a:r>
              <a:rPr lang="en-US" noProof="0" dirty="0" err="1"/>
              <a:t>dasar</a:t>
            </a:r>
            <a:r>
              <a:rPr lang="en-US" noProof="0" dirty="0"/>
              <a:t> </a:t>
            </a:r>
            <a:r>
              <a:rPr lang="en-US" noProof="0" dirty="0" err="1"/>
              <a:t>operasi</a:t>
            </a:r>
            <a:r>
              <a:rPr lang="en-US" noProof="0" dirty="0"/>
              <a:t> </a:t>
            </a:r>
            <a:r>
              <a:rPr lang="en-US" noProof="0" dirty="0" err="1"/>
              <a:t>layanan</a:t>
            </a:r>
            <a:endParaRPr lang="en-US" noProof="0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052F5BA-C743-4F56-BF96-3A70DB7B29D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58375" y="2309884"/>
            <a:ext cx="3042302" cy="868680"/>
          </a:xfrm>
        </p:spPr>
        <p:txBody>
          <a:bodyPr>
            <a:normAutofit/>
          </a:bodyPr>
          <a:lstStyle/>
          <a:p>
            <a:r>
              <a:rPr lang="en-US" dirty="0"/>
              <a:t>1. </a:t>
            </a:r>
            <a:r>
              <a:rPr lang="en-US" dirty="0" err="1"/>
              <a:t>Keseimbangan</a:t>
            </a:r>
            <a:r>
              <a:rPr lang="en-US" dirty="0"/>
              <a:t> yang </a:t>
            </a:r>
            <a:r>
              <a:rPr lang="en-US" dirty="0" err="1"/>
              <a:t>tepat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4B3A6EF-74CD-4CC3-BB15-24EAF0291D3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996102" y="2223935"/>
            <a:ext cx="2743200" cy="868680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Komunikasi</a:t>
            </a:r>
            <a:r>
              <a:rPr lang="en-US" dirty="0"/>
              <a:t> 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408E2D6-75F9-4B6D-83C6-E5C1D07857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12688" y="3298147"/>
            <a:ext cx="4550623" cy="2265165"/>
          </a:xfrm>
        </p:spPr>
        <p:txBody>
          <a:bodyPr>
            <a:normAutofit/>
          </a:bodyPr>
          <a:lstStyle/>
          <a:p>
            <a:pPr algn="just"/>
            <a:r>
              <a:rPr lang="nn-NO" dirty="0"/>
              <a:t>Keseimbangan yang tepat diperlukan agar bisa fokus menjaga kestabilan infrastruktur layanan TI dan cepat menanggapi kebutuhan bisnis.</a:t>
            </a:r>
          </a:p>
          <a:p>
            <a:pPr algn="just"/>
            <a:r>
              <a:rPr lang="en-US" dirty="0" err="1"/>
              <a:t>Keseimbangan</a:t>
            </a:r>
            <a:r>
              <a:rPr lang="en-US" dirty="0"/>
              <a:t> yang </a:t>
            </a:r>
            <a:r>
              <a:rPr lang="en-US" dirty="0" err="1"/>
              <a:t>tepat</a:t>
            </a:r>
            <a:r>
              <a:rPr lang="en-US" dirty="0"/>
              <a:t> </a:t>
            </a:r>
            <a:r>
              <a:rPr lang="en-US" dirty="0" err="1"/>
              <a:t>meliputi</a:t>
            </a:r>
            <a:r>
              <a:rPr lang="en-US" dirty="0"/>
              <a:t>:</a:t>
            </a:r>
          </a:p>
          <a:p>
            <a:pPr marL="342900" indent="-342900" algn="just">
              <a:buAutoNum type="arabicPeriod"/>
            </a:pPr>
            <a:r>
              <a:rPr lang="en-US" dirty="0"/>
              <a:t>Internal IT view &amp; external business view</a:t>
            </a:r>
          </a:p>
          <a:p>
            <a:pPr marL="342900" indent="-342900" algn="just">
              <a:buAutoNum type="arabicPeriod"/>
            </a:pPr>
            <a:r>
              <a:rPr lang="en-US" dirty="0"/>
              <a:t>Stability &amp; responsiveness </a:t>
            </a:r>
          </a:p>
          <a:p>
            <a:pPr marL="342900" indent="-342900" algn="just">
              <a:buAutoNum type="arabicPeriod"/>
            </a:pPr>
            <a:r>
              <a:rPr lang="en-US" dirty="0"/>
              <a:t>Quality of service &amp; cost of service </a:t>
            </a:r>
          </a:p>
          <a:p>
            <a:pPr marL="342900" indent="-342900" algn="just">
              <a:buAutoNum type="arabicPeriod"/>
            </a:pPr>
            <a:r>
              <a:rPr lang="en-US" dirty="0"/>
              <a:t>Reactive &amp; proactive 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3F37B6A-147E-428A-8A0A-66906B67C61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910703" y="3178564"/>
            <a:ext cx="4728670" cy="2696118"/>
          </a:xfrm>
        </p:spPr>
        <p:txBody>
          <a:bodyPr>
            <a:normAutofit/>
          </a:bodyPr>
          <a:lstStyle/>
          <a:p>
            <a:pPr algn="just"/>
            <a:r>
              <a:rPr lang="en-US" dirty="0" err="1"/>
              <a:t>Komunikasi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salah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kunci</a:t>
            </a:r>
            <a:r>
              <a:rPr lang="en-US" dirty="0"/>
              <a:t> </a:t>
            </a:r>
            <a:r>
              <a:rPr lang="en-US" dirty="0" err="1"/>
              <a:t>keberhasilan</a:t>
            </a:r>
            <a:r>
              <a:rPr lang="en-US" dirty="0"/>
              <a:t> </a:t>
            </a:r>
            <a:r>
              <a:rPr lang="en-US" dirty="0" err="1"/>
              <a:t>penyediaan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</a:t>
            </a:r>
            <a:r>
              <a:rPr lang="en-US" dirty="0" err="1"/>
              <a:t>operasional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TI yang </a:t>
            </a:r>
            <a:r>
              <a:rPr lang="en-US" dirty="0" err="1"/>
              <a:t>baik</a:t>
            </a:r>
            <a:r>
              <a:rPr lang="en-US" dirty="0"/>
              <a:t>.</a:t>
            </a:r>
          </a:p>
          <a:p>
            <a:pPr algn="just"/>
            <a:r>
              <a:rPr lang="en-US" dirty="0" err="1"/>
              <a:t>Komunikasi</a:t>
            </a:r>
            <a:r>
              <a:rPr lang="en-US" dirty="0"/>
              <a:t> yang </a:t>
            </a:r>
            <a:r>
              <a:rPr lang="en-US" dirty="0" err="1"/>
              <a:t>terjadi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TI:</a:t>
            </a:r>
          </a:p>
          <a:p>
            <a:pPr marL="342900" indent="-342900" algn="just">
              <a:buAutoNum type="arabicPeriod"/>
            </a:pPr>
            <a:r>
              <a:rPr lang="en-US" dirty="0" err="1"/>
              <a:t>Komunikasi</a:t>
            </a:r>
            <a:r>
              <a:rPr lang="en-US" dirty="0"/>
              <a:t> </a:t>
            </a:r>
            <a:r>
              <a:rPr lang="en-US" dirty="0" err="1"/>
              <a:t>operasional</a:t>
            </a:r>
            <a:r>
              <a:rPr lang="en-US" dirty="0"/>
              <a:t> </a:t>
            </a:r>
            <a:r>
              <a:rPr lang="en-US" dirty="0" err="1"/>
              <a:t>rutin</a:t>
            </a:r>
            <a:endParaRPr lang="en-US" dirty="0"/>
          </a:p>
          <a:p>
            <a:pPr marL="342900" indent="-342900" algn="just">
              <a:buAutoNum type="arabicPeriod"/>
            </a:pPr>
            <a:r>
              <a:rPr lang="en-US" dirty="0" err="1"/>
              <a:t>Komunikasi</a:t>
            </a:r>
            <a:r>
              <a:rPr lang="en-US" dirty="0"/>
              <a:t> </a:t>
            </a:r>
            <a:r>
              <a:rPr lang="en-US" dirty="0" err="1"/>
              <a:t>antara</a:t>
            </a:r>
            <a:r>
              <a:rPr lang="en-US" dirty="0"/>
              <a:t> shift </a:t>
            </a:r>
            <a:r>
              <a:rPr lang="en-US" dirty="0" err="1"/>
              <a:t>kerja</a:t>
            </a:r>
            <a:r>
              <a:rPr lang="en-US" dirty="0"/>
              <a:t> </a:t>
            </a:r>
          </a:p>
          <a:p>
            <a:pPr marL="342900" indent="-342900" algn="just">
              <a:buAutoNum type="arabicPeriod"/>
            </a:pP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kerja</a:t>
            </a:r>
            <a:r>
              <a:rPr lang="en-US" dirty="0"/>
              <a:t> </a:t>
            </a:r>
          </a:p>
          <a:p>
            <a:pPr marL="342900" indent="-342900" algn="just">
              <a:buAutoNum type="arabicPeriod"/>
            </a:pPr>
            <a:r>
              <a:rPr lang="en-US" dirty="0" err="1"/>
              <a:t>Komunikasi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proyek-proyek</a:t>
            </a:r>
            <a:r>
              <a:rPr lang="en-US" dirty="0"/>
              <a:t> TI </a:t>
            </a:r>
          </a:p>
          <a:p>
            <a:pPr marL="342900" indent="-342900" algn="just">
              <a:buAutoNum type="arabicPeriod"/>
            </a:pPr>
            <a:r>
              <a:rPr lang="en-US" dirty="0" err="1"/>
              <a:t>Perubahan</a:t>
            </a:r>
            <a:r>
              <a:rPr lang="en-US" dirty="0"/>
              <a:t>, </a:t>
            </a:r>
            <a:r>
              <a:rPr lang="en-US" dirty="0" err="1"/>
              <a:t>pengecualian</a:t>
            </a:r>
            <a:r>
              <a:rPr lang="en-US" dirty="0"/>
              <a:t>, dan </a:t>
            </a:r>
            <a:r>
              <a:rPr lang="en-US" dirty="0" err="1"/>
              <a:t>tindakan</a:t>
            </a:r>
            <a:r>
              <a:rPr lang="en-US" dirty="0"/>
              <a:t> </a:t>
            </a:r>
            <a:r>
              <a:rPr lang="en-US" dirty="0" err="1"/>
              <a:t>akurat</a:t>
            </a:r>
            <a:r>
              <a:rPr lang="en-US" dirty="0"/>
              <a:t> </a:t>
            </a:r>
          </a:p>
          <a:p>
            <a:pPr marL="342900" indent="-342900" algn="just">
              <a:buAutoNum type="arabicPeriod"/>
            </a:pPr>
            <a:r>
              <a:rPr lang="en-US" dirty="0"/>
              <a:t>Training </a:t>
            </a:r>
            <a:r>
              <a:rPr lang="en-US" dirty="0" err="1"/>
              <a:t>untuk</a:t>
            </a:r>
            <a:r>
              <a:rPr lang="en-US" dirty="0"/>
              <a:t> proses-proses </a:t>
            </a:r>
            <a:r>
              <a:rPr lang="en-US" dirty="0" err="1"/>
              <a:t>baru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termodifikasi</a:t>
            </a:r>
            <a:endParaRPr lang="en-US" dirty="0"/>
          </a:p>
        </p:txBody>
      </p:sp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2138E7D7-EAED-45BA-8679-6A7129C1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4257A396-7594-402C-B2A9-4678A060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FB8C2F46-6F7F-433F-82F4-E8079F414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535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Picture Placeholder 332" descr="A woman with VR goggles on her face&#10;">
            <a:extLst>
              <a:ext uri="{FF2B5EF4-FFF2-40B4-BE49-F238E27FC236}">
                <a16:creationId xmlns:a16="http://schemas.microsoft.com/office/drawing/2014/main" id="{FD4B28D9-9B79-4001-A067-E63416BC8F0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334461" cy="6867376"/>
          </a:xfrm>
        </p:spPr>
      </p:pic>
      <p:sp>
        <p:nvSpPr>
          <p:cNvPr id="170" name="Date Placeholder 169">
            <a:extLst>
              <a:ext uri="{FF2B5EF4-FFF2-40B4-BE49-F238E27FC236}">
                <a16:creationId xmlns:a16="http://schemas.microsoft.com/office/drawing/2014/main" id="{858C6970-5076-4B31-AADB-4CB24661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2BFF67E-8392-4EB4-955D-C2398929F2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53468" y="2794127"/>
            <a:ext cx="1152144" cy="768096"/>
          </a:xfrm>
          <a:ln>
            <a:solidFill>
              <a:schemeClr val="accent5">
                <a:lumMod val="20000"/>
                <a:lumOff val="80000"/>
              </a:schemeClr>
            </a:solidFill>
          </a:ln>
        </p:spPr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172" name="Slide Number Placeholder 171">
            <a:extLst>
              <a:ext uri="{FF2B5EF4-FFF2-40B4-BE49-F238E27FC236}">
                <a16:creationId xmlns:a16="http://schemas.microsoft.com/office/drawing/2014/main" id="{2576CD69-64FC-4255-8218-68471660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7D7968E9-F35F-467A-AB25-FA51494F3B6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3467" y="3788857"/>
            <a:ext cx="1152144" cy="768096"/>
          </a:xfrm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3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AB1F0844-6AE3-4B7A-B203-EFD1F867441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735777" y="1718323"/>
            <a:ext cx="3365003" cy="87343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Tujuan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dan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Lingkup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Operasi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Layanan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64EE55A-A02F-4EE4-83F2-B097394D38E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1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AAE549-3A78-4243-8999-CEED726047F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17970" y="2794127"/>
            <a:ext cx="3365003" cy="768096"/>
          </a:xfrm>
        </p:spPr>
        <p:txBody>
          <a:bodyPr>
            <a:noAutofit/>
          </a:bodyPr>
          <a:lstStyle/>
          <a:p>
            <a:r>
              <a:rPr lang="en-US" b="1" dirty="0"/>
              <a:t>Proses </a:t>
            </a:r>
            <a:r>
              <a:rPr lang="en-US" b="1" dirty="0" err="1"/>
              <a:t>dalam</a:t>
            </a:r>
            <a:r>
              <a:rPr lang="en-US" b="1" dirty="0"/>
              <a:t> </a:t>
            </a:r>
            <a:r>
              <a:rPr lang="en-US" b="1" dirty="0" err="1"/>
              <a:t>Operasi</a:t>
            </a:r>
            <a:r>
              <a:rPr lang="en-US" b="1" dirty="0"/>
              <a:t> </a:t>
            </a:r>
            <a:r>
              <a:rPr lang="en-US" b="1" dirty="0" err="1"/>
              <a:t>Layanan</a:t>
            </a:r>
            <a:endParaRPr lang="en-ZA" b="1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A396DB9-CA31-422D-91CF-362B933EE03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817970" y="3788857"/>
            <a:ext cx="3365003" cy="76809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Peran dan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Transmisi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Layanan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7" name="Title 46">
            <a:extLst>
              <a:ext uri="{FF2B5EF4-FFF2-40B4-BE49-F238E27FC236}">
                <a16:creationId xmlns:a16="http://schemas.microsoft.com/office/drawing/2014/main" id="{B8AD9710-779D-4FA0-81DF-0F195591C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7016" y="746631"/>
            <a:ext cx="5184648" cy="466344"/>
          </a:xfrm>
        </p:spPr>
        <p:txBody>
          <a:bodyPr/>
          <a:lstStyle/>
          <a:p>
            <a:r>
              <a:rPr lang="en-US" noProof="0" dirty="0"/>
              <a:t>AGENDA PEMBAHASAN</a:t>
            </a:r>
            <a:endParaRPr lang="en-US" dirty="0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6A3619FC-7763-EDD9-7810-783F1F94257B}"/>
              </a:ext>
            </a:extLst>
          </p:cNvPr>
          <p:cNvSpPr txBox="1">
            <a:spLocks/>
          </p:cNvSpPr>
          <p:nvPr/>
        </p:nvSpPr>
        <p:spPr>
          <a:xfrm>
            <a:off x="6353467" y="4783587"/>
            <a:ext cx="1152144" cy="768096"/>
          </a:xfrm>
          <a:prstGeom prst="rect">
            <a:avLst/>
          </a:prstGeom>
          <a:ln w="28575">
            <a:solidFill>
              <a:schemeClr val="tx2">
                <a:lumMod val="40000"/>
                <a:lumOff val="6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4</a:t>
            </a:r>
          </a:p>
        </p:txBody>
      </p:sp>
      <p:sp>
        <p:nvSpPr>
          <p:cNvPr id="5" name="Text Placeholder 39">
            <a:extLst>
              <a:ext uri="{FF2B5EF4-FFF2-40B4-BE49-F238E27FC236}">
                <a16:creationId xmlns:a16="http://schemas.microsoft.com/office/drawing/2014/main" id="{E57580BE-61EA-48DB-F97B-27EC97B54252}"/>
              </a:ext>
            </a:extLst>
          </p:cNvPr>
          <p:cNvSpPr txBox="1">
            <a:spLocks/>
          </p:cNvSpPr>
          <p:nvPr/>
        </p:nvSpPr>
        <p:spPr>
          <a:xfrm>
            <a:off x="7817970" y="4783587"/>
            <a:ext cx="3365003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Teknologi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Penunjang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123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4F4C28E4-6D60-402B-8F22-B1AED571D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913" y="2423339"/>
            <a:ext cx="4242240" cy="1468518"/>
          </a:xfrm>
        </p:spPr>
        <p:txBody>
          <a:bodyPr>
            <a:normAutofit fontScale="90000"/>
          </a:bodyPr>
          <a:lstStyle/>
          <a:p>
            <a:r>
              <a:rPr lang="en-US" noProof="0" dirty="0"/>
              <a:t>9 proses </a:t>
            </a:r>
            <a:r>
              <a:rPr lang="en-US" noProof="0" dirty="0" err="1"/>
              <a:t>dalam</a:t>
            </a:r>
            <a:r>
              <a:rPr lang="en-US" noProof="0" dirty="0"/>
              <a:t> </a:t>
            </a:r>
            <a:r>
              <a:rPr lang="en-US" noProof="0" dirty="0" err="1"/>
              <a:t>operasi</a:t>
            </a:r>
            <a:r>
              <a:rPr lang="en-US" noProof="0" dirty="0"/>
              <a:t> </a:t>
            </a:r>
            <a:r>
              <a:rPr lang="en-US" noProof="0" dirty="0" err="1"/>
              <a:t>layanan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49F87D0-5602-4BFC-ABEB-7C809A5CF62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167308" y="1335193"/>
            <a:ext cx="4327070" cy="3322265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dirty="0"/>
              <a:t>Event management</a:t>
            </a:r>
          </a:p>
          <a:p>
            <a:pPr marL="342900" indent="-342900">
              <a:buAutoNum type="arabicPeriod"/>
            </a:pPr>
            <a:r>
              <a:rPr lang="en-US" dirty="0"/>
              <a:t>Incident management</a:t>
            </a:r>
          </a:p>
          <a:p>
            <a:pPr marL="342900" indent="-342900">
              <a:buAutoNum type="arabicPeriod"/>
            </a:pPr>
            <a:r>
              <a:rPr lang="en-US" dirty="0"/>
              <a:t>Problem management</a:t>
            </a:r>
          </a:p>
          <a:p>
            <a:pPr marL="342900" indent="-342900">
              <a:buAutoNum type="arabicPeriod"/>
            </a:pPr>
            <a:r>
              <a:rPr lang="en-US" dirty="0"/>
              <a:t>Request fulfillment</a:t>
            </a:r>
          </a:p>
          <a:p>
            <a:pPr marL="342900" indent="-342900">
              <a:buAutoNum type="arabicPeriod"/>
            </a:pPr>
            <a:r>
              <a:rPr lang="en-US" dirty="0"/>
              <a:t>Access management</a:t>
            </a:r>
          </a:p>
          <a:p>
            <a:pPr marL="342900" indent="-342900">
              <a:buAutoNum type="arabicPeriod"/>
            </a:pPr>
            <a:r>
              <a:rPr lang="en-US" dirty="0"/>
              <a:t>IT operation control </a:t>
            </a:r>
          </a:p>
          <a:p>
            <a:pPr marL="342900" indent="-342900">
              <a:buAutoNum type="arabicPeriod"/>
            </a:pPr>
            <a:r>
              <a:rPr lang="en-US" dirty="0"/>
              <a:t>Application management </a:t>
            </a:r>
          </a:p>
          <a:p>
            <a:pPr marL="342900" indent="-342900">
              <a:buAutoNum type="arabicPeriod"/>
            </a:pPr>
            <a:r>
              <a:rPr lang="en-US" dirty="0"/>
              <a:t>Technical management </a:t>
            </a:r>
          </a:p>
          <a:p>
            <a:pPr marL="342900" indent="-342900">
              <a:buAutoNum type="arabicPeriod"/>
            </a:pPr>
            <a:r>
              <a:rPr lang="en-US" dirty="0"/>
              <a:t>Facilities management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66E024-91A9-4157-B518-669C60D495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8CC62-3752-4A6C-9525-AFDDDAFE2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5F4B4-31EC-4AE6-A166-6FE4AD642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9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052F5BA-C743-4F56-BF96-3A70DB7B29D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484152" y="1031745"/>
            <a:ext cx="1975104" cy="868680"/>
          </a:xfrm>
        </p:spPr>
        <p:txBody>
          <a:bodyPr/>
          <a:lstStyle/>
          <a:p>
            <a:r>
              <a:rPr lang="en-US" dirty="0"/>
              <a:t>1. Event management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BA3A285-1B6B-47C7-A879-444362C4EFE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420603" y="3674658"/>
            <a:ext cx="1975104" cy="868680"/>
          </a:xfrm>
        </p:spPr>
        <p:txBody>
          <a:bodyPr/>
          <a:lstStyle/>
          <a:p>
            <a:r>
              <a:rPr lang="en-US" dirty="0"/>
              <a:t>2. Incident management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4B3A6EF-74CD-4CC3-BB15-24EAF0291D3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153400" y="1031745"/>
            <a:ext cx="1975104" cy="868680"/>
          </a:xfrm>
        </p:spPr>
        <p:txBody>
          <a:bodyPr/>
          <a:lstStyle/>
          <a:p>
            <a:r>
              <a:rPr lang="en-US" dirty="0"/>
              <a:t>3. Problem management 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408E2D6-75F9-4B6D-83C6-E5C1D07857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563" y="2042671"/>
            <a:ext cx="4084372" cy="1148945"/>
          </a:xfrm>
        </p:spPr>
        <p:txBody>
          <a:bodyPr>
            <a:normAutofit fontScale="92500"/>
          </a:bodyPr>
          <a:lstStyle/>
          <a:p>
            <a:r>
              <a:rPr lang="en-US" dirty="0"/>
              <a:t>proses </a:t>
            </a:r>
            <a:r>
              <a:rPr lang="en-US" dirty="0" err="1"/>
              <a:t>memastikan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configuration item dan </a:t>
            </a:r>
            <a:r>
              <a:rPr lang="en-US" dirty="0" err="1"/>
              <a:t>layanan</a:t>
            </a:r>
            <a:r>
              <a:rPr lang="en-US" dirty="0"/>
              <a:t> TI yang </a:t>
            </a:r>
            <a:r>
              <a:rPr lang="en-US" dirty="0" err="1"/>
              <a:t>sedang</a:t>
            </a:r>
            <a:r>
              <a:rPr lang="en-US" dirty="0"/>
              <a:t> </a:t>
            </a:r>
            <a:r>
              <a:rPr lang="en-US" dirty="0" err="1"/>
              <a:t>berjalan</a:t>
            </a:r>
            <a:r>
              <a:rPr lang="en-US" dirty="0"/>
              <a:t> </a:t>
            </a:r>
            <a:r>
              <a:rPr lang="en-US" dirty="0" err="1"/>
              <a:t>selalu</a:t>
            </a:r>
            <a:r>
              <a:rPr lang="en-US" dirty="0"/>
              <a:t> </a:t>
            </a:r>
            <a:r>
              <a:rPr lang="en-US" dirty="0" err="1"/>
              <a:t>termonitor</a:t>
            </a:r>
            <a:r>
              <a:rPr lang="en-US" dirty="0"/>
              <a:t>, </a:t>
            </a:r>
            <a:r>
              <a:rPr lang="en-US" dirty="0" err="1"/>
              <a:t>menyaring</a:t>
            </a:r>
            <a:r>
              <a:rPr lang="en-US" dirty="0"/>
              <a:t> dan </a:t>
            </a:r>
            <a:r>
              <a:rPr lang="en-US" dirty="0" err="1"/>
              <a:t>mengkategorisasi</a:t>
            </a:r>
            <a:r>
              <a:rPr lang="en-US" dirty="0"/>
              <a:t> </a:t>
            </a:r>
            <a:r>
              <a:rPr lang="en-US" dirty="0" err="1"/>
              <a:t>kondisi</a:t>
            </a:r>
            <a:r>
              <a:rPr lang="en-US" dirty="0"/>
              <a:t>/status (event) </a:t>
            </a:r>
            <a:r>
              <a:rPr lang="en-US" dirty="0" err="1"/>
              <a:t>layanan</a:t>
            </a:r>
            <a:r>
              <a:rPr lang="en-US" dirty="0"/>
              <a:t> TI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diambil</a:t>
            </a:r>
            <a:r>
              <a:rPr lang="en-US" dirty="0"/>
              <a:t> </a:t>
            </a:r>
            <a:r>
              <a:rPr lang="en-US" dirty="0" err="1"/>
              <a:t>tindakan</a:t>
            </a:r>
            <a:r>
              <a:rPr lang="en-US" dirty="0"/>
              <a:t> yang </a:t>
            </a:r>
            <a:r>
              <a:rPr lang="en-US" dirty="0" err="1"/>
              <a:t>tepat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3AB9469-72E1-430D-8BF6-AEEEBDE86C7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171914" y="4685585"/>
            <a:ext cx="4476572" cy="1148945"/>
          </a:xfrm>
        </p:spPr>
        <p:txBody>
          <a:bodyPr/>
          <a:lstStyle/>
          <a:p>
            <a:r>
              <a:rPr lang="en-US" dirty="0"/>
              <a:t>proses </a:t>
            </a:r>
            <a:r>
              <a:rPr lang="en-US" dirty="0" err="1"/>
              <a:t>mengelola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insiden</a:t>
            </a:r>
            <a:r>
              <a:rPr lang="en-US" dirty="0"/>
              <a:t> yang </a:t>
            </a:r>
            <a:r>
              <a:rPr lang="en-US" dirty="0" err="1"/>
              <a:t>terjadi</a:t>
            </a:r>
            <a:r>
              <a:rPr lang="en-US" dirty="0"/>
              <a:t> pada </a:t>
            </a:r>
            <a:r>
              <a:rPr lang="en-US" dirty="0" err="1"/>
              <a:t>layanan</a:t>
            </a:r>
            <a:r>
              <a:rPr lang="en-US" dirty="0"/>
              <a:t> TI agar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pulih</a:t>
            </a:r>
            <a:r>
              <a:rPr lang="en-US" dirty="0"/>
              <a:t> </a:t>
            </a:r>
            <a:r>
              <a:rPr lang="en-US" dirty="0" err="1"/>
              <a:t>sesegera</a:t>
            </a:r>
            <a:r>
              <a:rPr lang="en-US" dirty="0"/>
              <a:t> </a:t>
            </a:r>
            <a:r>
              <a:rPr lang="en-US" dirty="0" err="1"/>
              <a:t>mungkin</a:t>
            </a:r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3F37B6A-147E-428A-8A0A-66906B67C61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23534" y="2042671"/>
            <a:ext cx="4838926" cy="1148945"/>
          </a:xfrm>
        </p:spPr>
        <p:txBody>
          <a:bodyPr>
            <a:normAutofit/>
          </a:bodyPr>
          <a:lstStyle/>
          <a:p>
            <a:r>
              <a:rPr lang="en-US" dirty="0"/>
              <a:t>proses </a:t>
            </a:r>
            <a:r>
              <a:rPr lang="en-US" dirty="0" err="1"/>
              <a:t>mengelola</a:t>
            </a:r>
            <a:r>
              <a:rPr lang="en-US" dirty="0"/>
              <a:t> </a:t>
            </a:r>
            <a:r>
              <a:rPr lang="en-US" dirty="0" err="1"/>
              <a:t>akar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</a:t>
            </a:r>
            <a:r>
              <a:rPr lang="en-US" dirty="0" err="1"/>
              <a:t>penyebab</a:t>
            </a:r>
            <a:r>
              <a:rPr lang="en-US" dirty="0"/>
              <a:t> </a:t>
            </a:r>
            <a:r>
              <a:rPr lang="en-US" dirty="0" err="1"/>
              <a:t>insiden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TI agar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terjadi</a:t>
            </a:r>
            <a:r>
              <a:rPr lang="en-US" dirty="0"/>
              <a:t> </a:t>
            </a:r>
            <a:r>
              <a:rPr lang="en-US" dirty="0" err="1"/>
              <a:t>lagi</a:t>
            </a:r>
            <a:r>
              <a:rPr lang="en-US" dirty="0"/>
              <a:t> di </a:t>
            </a:r>
            <a:r>
              <a:rPr lang="en-US" dirty="0" err="1"/>
              <a:t>kemudian</a:t>
            </a:r>
            <a:r>
              <a:rPr lang="en-US" dirty="0"/>
              <a:t> </a:t>
            </a:r>
            <a:r>
              <a:rPr lang="en-US" dirty="0" err="1"/>
              <a:t>hari</a:t>
            </a:r>
            <a:r>
              <a:rPr lang="en-US" dirty="0"/>
              <a:t> dan </a:t>
            </a:r>
            <a:r>
              <a:rPr lang="en-US" dirty="0" err="1"/>
              <a:t>meminimalkan</a:t>
            </a:r>
            <a:r>
              <a:rPr lang="en-US" dirty="0"/>
              <a:t> </a:t>
            </a:r>
            <a:r>
              <a:rPr lang="en-US" dirty="0" err="1"/>
              <a:t>dampak</a:t>
            </a:r>
            <a:r>
              <a:rPr lang="en-US" dirty="0"/>
              <a:t> </a:t>
            </a:r>
            <a:r>
              <a:rPr lang="en-US" dirty="0" err="1"/>
              <a:t>insiden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dicegah</a:t>
            </a:r>
            <a:endParaRPr lang="en-US" dirty="0"/>
          </a:p>
        </p:txBody>
      </p:sp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2138E7D7-EAED-45BA-8679-6A7129C1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4257A396-7594-402C-B2A9-4678A060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FB8C2F46-6F7F-433F-82F4-E8079F414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82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052F5BA-C743-4F56-BF96-3A70DB7B29D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484152" y="1031745"/>
            <a:ext cx="1975104" cy="868680"/>
          </a:xfrm>
        </p:spPr>
        <p:txBody>
          <a:bodyPr/>
          <a:lstStyle/>
          <a:p>
            <a:r>
              <a:rPr lang="en-US" dirty="0"/>
              <a:t>4. Request fulfillment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BA3A285-1B6B-47C7-A879-444362C4EFE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420603" y="3674658"/>
            <a:ext cx="1975104" cy="868680"/>
          </a:xfrm>
        </p:spPr>
        <p:txBody>
          <a:bodyPr/>
          <a:lstStyle/>
          <a:p>
            <a:r>
              <a:rPr lang="en-US" dirty="0"/>
              <a:t>5. Access management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4B3A6EF-74CD-4CC3-BB15-24EAF0291D3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73126" y="1031745"/>
            <a:ext cx="2535652" cy="868680"/>
          </a:xfrm>
        </p:spPr>
        <p:txBody>
          <a:bodyPr/>
          <a:lstStyle/>
          <a:p>
            <a:r>
              <a:rPr lang="en-US" dirty="0"/>
              <a:t>6. IT operation control 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408E2D6-75F9-4B6D-83C6-E5C1D07857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563" y="2042671"/>
            <a:ext cx="4084372" cy="1148945"/>
          </a:xfrm>
        </p:spPr>
        <p:txBody>
          <a:bodyPr>
            <a:normAutofit/>
          </a:bodyPr>
          <a:lstStyle/>
          <a:p>
            <a:r>
              <a:rPr lang="fi-FI" dirty="0"/>
              <a:t>proses memenuhi permintaan pelanggan layanan TI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3AB9469-72E1-430D-8BF6-AEEEBDE86C7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171914" y="4685585"/>
            <a:ext cx="4476572" cy="1148945"/>
          </a:xfrm>
        </p:spPr>
        <p:txBody>
          <a:bodyPr/>
          <a:lstStyle/>
          <a:p>
            <a:r>
              <a:rPr lang="en-US" dirty="0"/>
              <a:t>proses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hak</a:t>
            </a:r>
            <a:r>
              <a:rPr lang="en-US" dirty="0"/>
              <a:t> </a:t>
            </a:r>
            <a:r>
              <a:rPr lang="en-US" dirty="0" err="1"/>
              <a:t>akses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TI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yang </a:t>
            </a:r>
            <a:r>
              <a:rPr lang="en-US" dirty="0" err="1"/>
              <a:t>berhak</a:t>
            </a:r>
            <a:r>
              <a:rPr lang="en-US" dirty="0"/>
              <a:t> dan </a:t>
            </a:r>
            <a:r>
              <a:rPr lang="en-US" dirty="0" err="1"/>
              <a:t>mencegah</a:t>
            </a:r>
            <a:r>
              <a:rPr lang="en-US" dirty="0"/>
              <a:t> </a:t>
            </a:r>
            <a:r>
              <a:rPr lang="en-US" dirty="0" err="1"/>
              <a:t>akses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berhak</a:t>
            </a:r>
            <a:r>
              <a:rPr lang="en-US" dirty="0"/>
              <a:t> 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3F37B6A-147E-428A-8A0A-66906B67C61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23534" y="2042671"/>
            <a:ext cx="4838926" cy="1148945"/>
          </a:xfrm>
        </p:spPr>
        <p:txBody>
          <a:bodyPr>
            <a:normAutofit/>
          </a:bodyPr>
          <a:lstStyle/>
          <a:p>
            <a:r>
              <a:rPr lang="en-US" dirty="0"/>
              <a:t>proses (</a:t>
            </a:r>
            <a:r>
              <a:rPr lang="en-US" dirty="0" err="1"/>
              <a:t>sekaligus</a:t>
            </a:r>
            <a:r>
              <a:rPr lang="en-US" dirty="0"/>
              <a:t> function </a:t>
            </a:r>
            <a:r>
              <a:rPr lang="en-US" dirty="0" err="1"/>
              <a:t>atau</a:t>
            </a:r>
            <a:r>
              <a:rPr lang="en-US" dirty="0"/>
              <a:t> unit) yang </a:t>
            </a:r>
            <a:r>
              <a:rPr lang="en-US" dirty="0" err="1"/>
              <a:t>bertanggung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memonitor</a:t>
            </a:r>
            <a:r>
              <a:rPr lang="en-US" dirty="0"/>
              <a:t> dan </a:t>
            </a:r>
            <a:r>
              <a:rPr lang="en-US" dirty="0" err="1"/>
              <a:t>mengontrol</a:t>
            </a:r>
            <a:r>
              <a:rPr lang="en-US" dirty="0"/>
              <a:t> </a:t>
            </a:r>
            <a:r>
              <a:rPr lang="en-US" dirty="0" err="1"/>
              <a:t>layanan-layanan</a:t>
            </a:r>
            <a:r>
              <a:rPr lang="en-US" dirty="0"/>
              <a:t> TI dan </a:t>
            </a:r>
            <a:r>
              <a:rPr lang="en-US" dirty="0" err="1"/>
              <a:t>infrastruktur</a:t>
            </a:r>
            <a:r>
              <a:rPr lang="en-US" dirty="0"/>
              <a:t> </a:t>
            </a:r>
            <a:r>
              <a:rPr lang="en-US" dirty="0" err="1"/>
              <a:t>pendukung</a:t>
            </a:r>
            <a:r>
              <a:rPr lang="en-US" dirty="0"/>
              <a:t>, </a:t>
            </a:r>
            <a:r>
              <a:rPr lang="en-US" dirty="0" err="1"/>
              <a:t>misal</a:t>
            </a:r>
            <a:r>
              <a:rPr lang="en-US" dirty="0"/>
              <a:t>: </a:t>
            </a:r>
            <a:r>
              <a:rPr lang="en-US" dirty="0" err="1"/>
              <a:t>penjadwalan</a:t>
            </a:r>
            <a:r>
              <a:rPr lang="en-US" dirty="0"/>
              <a:t> backup dan restore, </a:t>
            </a:r>
            <a:r>
              <a:rPr lang="en-US" dirty="0" err="1"/>
              <a:t>manajemen</a:t>
            </a:r>
            <a:r>
              <a:rPr lang="en-US" dirty="0"/>
              <a:t> </a:t>
            </a:r>
            <a:r>
              <a:rPr lang="en-US" dirty="0" err="1"/>
              <a:t>laporan</a:t>
            </a:r>
            <a:r>
              <a:rPr lang="en-US" dirty="0"/>
              <a:t> dan maintenance </a:t>
            </a:r>
            <a:r>
              <a:rPr lang="en-US" dirty="0" err="1"/>
              <a:t>rutin</a:t>
            </a:r>
            <a:endParaRPr lang="en-US" dirty="0"/>
          </a:p>
        </p:txBody>
      </p:sp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2138E7D7-EAED-45BA-8679-6A7129C1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4257A396-7594-402C-B2A9-4678A060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FB8C2F46-6F7F-433F-82F4-E8079F414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319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052F5BA-C743-4F56-BF96-3A70DB7B29D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25987" y="1031745"/>
            <a:ext cx="2491434" cy="868680"/>
          </a:xfrm>
        </p:spPr>
        <p:txBody>
          <a:bodyPr/>
          <a:lstStyle/>
          <a:p>
            <a:r>
              <a:rPr lang="en-US" dirty="0"/>
              <a:t>7. Application management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BA3A285-1B6B-47C7-A879-444362C4EFE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420603" y="3674658"/>
            <a:ext cx="1975104" cy="868680"/>
          </a:xfrm>
        </p:spPr>
        <p:txBody>
          <a:bodyPr/>
          <a:lstStyle/>
          <a:p>
            <a:r>
              <a:rPr lang="en-US" dirty="0"/>
              <a:t>8. Technical management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4B3A6EF-74CD-4CC3-BB15-24EAF0291D3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73126" y="1031745"/>
            <a:ext cx="2535652" cy="868680"/>
          </a:xfrm>
        </p:spPr>
        <p:txBody>
          <a:bodyPr/>
          <a:lstStyle/>
          <a:p>
            <a:r>
              <a:rPr lang="en-US" dirty="0"/>
              <a:t>9. Facilities management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408E2D6-75F9-4B6D-83C6-E5C1D07857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563" y="2042671"/>
            <a:ext cx="4084372" cy="1148945"/>
          </a:xfrm>
        </p:spPr>
        <p:txBody>
          <a:bodyPr>
            <a:normAutofit/>
          </a:bodyPr>
          <a:lstStyle/>
          <a:p>
            <a:r>
              <a:rPr lang="fi-FI" dirty="0"/>
              <a:t>proses (sekaligus function atau unit) yang bertanggung jawab mengelola aplikasi software, misal: update, instalasi, dan pengembangan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3AB9469-72E1-430D-8BF6-AEEEBDE86C7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171914" y="4685585"/>
            <a:ext cx="4476572" cy="1148945"/>
          </a:xfrm>
        </p:spPr>
        <p:txBody>
          <a:bodyPr/>
          <a:lstStyle/>
          <a:p>
            <a:r>
              <a:rPr lang="en-US" dirty="0"/>
              <a:t>proses (</a:t>
            </a:r>
            <a:r>
              <a:rPr lang="en-US" dirty="0" err="1"/>
              <a:t>sekaligus</a:t>
            </a:r>
            <a:r>
              <a:rPr lang="en-US" dirty="0"/>
              <a:t> function </a:t>
            </a:r>
            <a:r>
              <a:rPr lang="en-US" dirty="0" err="1"/>
              <a:t>atau</a:t>
            </a:r>
            <a:r>
              <a:rPr lang="en-US" dirty="0"/>
              <a:t> unit) yang </a:t>
            </a:r>
            <a:r>
              <a:rPr lang="en-US" dirty="0" err="1"/>
              <a:t>bertanggung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menyediakan</a:t>
            </a:r>
            <a:r>
              <a:rPr lang="en-US" dirty="0"/>
              <a:t> </a:t>
            </a:r>
            <a:r>
              <a:rPr lang="en-US" dirty="0" err="1"/>
              <a:t>ahli</a:t>
            </a:r>
            <a:r>
              <a:rPr lang="en-US" dirty="0"/>
              <a:t> dan </a:t>
            </a:r>
            <a:r>
              <a:rPr lang="en-US" dirty="0" err="1"/>
              <a:t>dukungan</a:t>
            </a:r>
            <a:r>
              <a:rPr lang="en-US" dirty="0"/>
              <a:t> </a:t>
            </a:r>
            <a:r>
              <a:rPr lang="en-US" dirty="0" err="1"/>
              <a:t>teknis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pengelolaan</a:t>
            </a:r>
            <a:r>
              <a:rPr lang="en-US" dirty="0"/>
              <a:t> </a:t>
            </a:r>
            <a:r>
              <a:rPr lang="en-US" dirty="0" err="1"/>
              <a:t>infrastruktur</a:t>
            </a:r>
            <a:r>
              <a:rPr lang="en-US" dirty="0"/>
              <a:t> TI 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3F37B6A-147E-428A-8A0A-66906B67C61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23534" y="2042671"/>
            <a:ext cx="4838926" cy="1148945"/>
          </a:xfrm>
        </p:spPr>
        <p:txBody>
          <a:bodyPr>
            <a:normAutofit/>
          </a:bodyPr>
          <a:lstStyle/>
          <a:p>
            <a:r>
              <a:rPr lang="en-US" dirty="0"/>
              <a:t>proses (</a:t>
            </a:r>
            <a:r>
              <a:rPr lang="en-US" dirty="0" err="1"/>
              <a:t>sekaligus</a:t>
            </a:r>
            <a:r>
              <a:rPr lang="en-US" dirty="0"/>
              <a:t> function </a:t>
            </a:r>
            <a:r>
              <a:rPr lang="en-US" dirty="0" err="1"/>
              <a:t>atau</a:t>
            </a:r>
            <a:r>
              <a:rPr lang="en-US" dirty="0"/>
              <a:t> unit) yang </a:t>
            </a:r>
            <a:r>
              <a:rPr lang="en-US" dirty="0" err="1"/>
              <a:t>bertanggung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mengelola</a:t>
            </a:r>
            <a:r>
              <a:rPr lang="en-US" dirty="0"/>
              <a:t> dan </a:t>
            </a:r>
            <a:r>
              <a:rPr lang="en-US" dirty="0" err="1"/>
              <a:t>merawat</a:t>
            </a:r>
            <a:r>
              <a:rPr lang="en-US" dirty="0"/>
              <a:t> </a:t>
            </a:r>
            <a:r>
              <a:rPr lang="en-US" dirty="0" err="1"/>
              <a:t>lingkungan</a:t>
            </a:r>
            <a:r>
              <a:rPr lang="en-US" dirty="0"/>
              <a:t> </a:t>
            </a:r>
            <a:r>
              <a:rPr lang="en-US" dirty="0" err="1"/>
              <a:t>fisik</a:t>
            </a:r>
            <a:r>
              <a:rPr lang="en-US" dirty="0"/>
              <a:t> </a:t>
            </a:r>
            <a:r>
              <a:rPr lang="en-US" dirty="0" err="1"/>
              <a:t>dimana</a:t>
            </a:r>
            <a:r>
              <a:rPr lang="en-US" dirty="0"/>
              <a:t> </a:t>
            </a:r>
            <a:r>
              <a:rPr lang="en-US" dirty="0" err="1"/>
              <a:t>infrastruktur</a:t>
            </a:r>
            <a:r>
              <a:rPr lang="en-US" dirty="0"/>
              <a:t> TI </a:t>
            </a:r>
            <a:r>
              <a:rPr lang="en-US" dirty="0" err="1"/>
              <a:t>berada</a:t>
            </a:r>
            <a:r>
              <a:rPr lang="en-US" dirty="0"/>
              <a:t>, </a:t>
            </a:r>
            <a:r>
              <a:rPr lang="en-US" dirty="0" err="1"/>
              <a:t>misal</a:t>
            </a:r>
            <a:r>
              <a:rPr lang="en-US" dirty="0"/>
              <a:t>: </a:t>
            </a:r>
            <a:r>
              <a:rPr lang="en-US" dirty="0" err="1"/>
              <a:t>listrik</a:t>
            </a:r>
            <a:r>
              <a:rPr lang="en-US" dirty="0"/>
              <a:t>, AC, </a:t>
            </a:r>
            <a:r>
              <a:rPr lang="en-US" dirty="0" err="1"/>
              <a:t>akses</a:t>
            </a:r>
            <a:r>
              <a:rPr lang="en-US" dirty="0"/>
              <a:t> </a:t>
            </a:r>
            <a:r>
              <a:rPr lang="en-US" dirty="0" err="1"/>
              <a:t>bangunan</a:t>
            </a:r>
            <a:r>
              <a:rPr lang="en-US" dirty="0"/>
              <a:t>, </a:t>
            </a:r>
            <a:r>
              <a:rPr lang="en-US" dirty="0" err="1"/>
              <a:t>kebersihan</a:t>
            </a:r>
            <a:r>
              <a:rPr lang="en-US" dirty="0"/>
              <a:t> dan </a:t>
            </a:r>
            <a:r>
              <a:rPr lang="en-US" dirty="0" err="1"/>
              <a:t>keamanan</a:t>
            </a:r>
            <a:r>
              <a:rPr lang="en-US" dirty="0"/>
              <a:t> </a:t>
            </a:r>
            <a:r>
              <a:rPr lang="en-US" dirty="0" err="1"/>
              <a:t>lingkungan</a:t>
            </a:r>
            <a:endParaRPr lang="en-US" dirty="0"/>
          </a:p>
        </p:txBody>
      </p:sp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2138E7D7-EAED-45BA-8679-6A7129C1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4257A396-7594-402C-B2A9-4678A060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FB8C2F46-6F7F-433F-82F4-E8079F414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776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Picture Placeholder 332" descr="A woman with VR goggles on her face&#10;">
            <a:extLst>
              <a:ext uri="{FF2B5EF4-FFF2-40B4-BE49-F238E27FC236}">
                <a16:creationId xmlns:a16="http://schemas.microsoft.com/office/drawing/2014/main" id="{FD4B28D9-9B79-4001-A067-E63416BC8F0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334461" cy="6867376"/>
          </a:xfrm>
        </p:spPr>
      </p:pic>
      <p:sp>
        <p:nvSpPr>
          <p:cNvPr id="170" name="Date Placeholder 169">
            <a:extLst>
              <a:ext uri="{FF2B5EF4-FFF2-40B4-BE49-F238E27FC236}">
                <a16:creationId xmlns:a16="http://schemas.microsoft.com/office/drawing/2014/main" id="{858C6970-5076-4B31-AADB-4CB24661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2BFF67E-8392-4EB4-955D-C2398929F2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53468" y="2794127"/>
            <a:ext cx="1152144" cy="768096"/>
          </a:xfrm>
          <a:ln>
            <a:solidFill>
              <a:schemeClr val="bg2">
                <a:lumMod val="75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2</a:t>
            </a:r>
          </a:p>
        </p:txBody>
      </p:sp>
      <p:sp>
        <p:nvSpPr>
          <p:cNvPr id="172" name="Slide Number Placeholder 171">
            <a:extLst>
              <a:ext uri="{FF2B5EF4-FFF2-40B4-BE49-F238E27FC236}">
                <a16:creationId xmlns:a16="http://schemas.microsoft.com/office/drawing/2014/main" id="{2576CD69-64FC-4255-8218-68471660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7D7968E9-F35F-467A-AB25-FA51494F3B6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3467" y="3788857"/>
            <a:ext cx="1152144" cy="768096"/>
          </a:xfrm>
          <a:ln>
            <a:solidFill>
              <a:schemeClr val="accent5">
                <a:lumMod val="20000"/>
                <a:lumOff val="80000"/>
              </a:schemeClr>
            </a:solidFill>
          </a:ln>
        </p:spPr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AB1F0844-6AE3-4B7A-B203-EFD1F867441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735777" y="1718323"/>
            <a:ext cx="3365003" cy="87343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Tujuan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dan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Lingkup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Operasi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Layanan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64EE55A-A02F-4EE4-83F2-B097394D38E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1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AAE549-3A78-4243-8999-CEED726047F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17970" y="2794127"/>
            <a:ext cx="3365003" cy="76809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Proses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dalam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Operasi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Layanan</a:t>
            </a:r>
            <a:endParaRPr lang="en-ZA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A396DB9-CA31-422D-91CF-362B933EE03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817970" y="3788857"/>
            <a:ext cx="3365003" cy="768096"/>
          </a:xfrm>
        </p:spPr>
        <p:txBody>
          <a:bodyPr>
            <a:noAutofit/>
          </a:bodyPr>
          <a:lstStyle/>
          <a:p>
            <a:r>
              <a:rPr lang="en-US" b="1" dirty="0"/>
              <a:t>Peran dan </a:t>
            </a:r>
            <a:r>
              <a:rPr lang="en-US" b="1" dirty="0" err="1"/>
              <a:t>Transmisi</a:t>
            </a:r>
            <a:r>
              <a:rPr lang="en-US" b="1" dirty="0"/>
              <a:t> </a:t>
            </a:r>
            <a:r>
              <a:rPr lang="en-US" b="1" dirty="0" err="1"/>
              <a:t>Layanan</a:t>
            </a:r>
            <a:endParaRPr lang="en-US" b="1" dirty="0"/>
          </a:p>
        </p:txBody>
      </p:sp>
      <p:sp>
        <p:nvSpPr>
          <p:cNvPr id="47" name="Title 46">
            <a:extLst>
              <a:ext uri="{FF2B5EF4-FFF2-40B4-BE49-F238E27FC236}">
                <a16:creationId xmlns:a16="http://schemas.microsoft.com/office/drawing/2014/main" id="{B8AD9710-779D-4FA0-81DF-0F195591C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7016" y="746631"/>
            <a:ext cx="5184648" cy="466344"/>
          </a:xfrm>
        </p:spPr>
        <p:txBody>
          <a:bodyPr/>
          <a:lstStyle/>
          <a:p>
            <a:r>
              <a:rPr lang="en-US" noProof="0" dirty="0"/>
              <a:t>AGENDA PEMBAHASAN</a:t>
            </a:r>
            <a:endParaRPr lang="en-US" dirty="0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6A3619FC-7763-EDD9-7810-783F1F94257B}"/>
              </a:ext>
            </a:extLst>
          </p:cNvPr>
          <p:cNvSpPr txBox="1">
            <a:spLocks/>
          </p:cNvSpPr>
          <p:nvPr/>
        </p:nvSpPr>
        <p:spPr>
          <a:xfrm>
            <a:off x="6353467" y="4783587"/>
            <a:ext cx="1152144" cy="768096"/>
          </a:xfrm>
          <a:prstGeom prst="rect">
            <a:avLst/>
          </a:prstGeom>
          <a:ln w="28575">
            <a:solidFill>
              <a:schemeClr val="tx2">
                <a:lumMod val="40000"/>
                <a:lumOff val="6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4</a:t>
            </a:r>
          </a:p>
        </p:txBody>
      </p:sp>
      <p:sp>
        <p:nvSpPr>
          <p:cNvPr id="5" name="Text Placeholder 39">
            <a:extLst>
              <a:ext uri="{FF2B5EF4-FFF2-40B4-BE49-F238E27FC236}">
                <a16:creationId xmlns:a16="http://schemas.microsoft.com/office/drawing/2014/main" id="{E57580BE-61EA-48DB-F97B-27EC97B54252}"/>
              </a:ext>
            </a:extLst>
          </p:cNvPr>
          <p:cNvSpPr txBox="1">
            <a:spLocks/>
          </p:cNvSpPr>
          <p:nvPr/>
        </p:nvSpPr>
        <p:spPr>
          <a:xfrm>
            <a:off x="7817970" y="4783587"/>
            <a:ext cx="3365003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Teknologi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Penunjang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257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01A4D341-9CED-415E-A417-C204833D5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Peran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layanan</a:t>
            </a:r>
            <a:endParaRPr lang="en-US" dirty="0"/>
          </a:p>
        </p:txBody>
      </p:sp>
      <p:pic>
        <p:nvPicPr>
          <p:cNvPr id="52" name="Picture Placeholder 51" descr="A close up of a person wearing glasses and the measurements of the eyes">
            <a:extLst>
              <a:ext uri="{FF2B5EF4-FFF2-40B4-BE49-F238E27FC236}">
                <a16:creationId xmlns:a16="http://schemas.microsoft.com/office/drawing/2014/main" id="{2C10E818-8391-45ED-A8AC-28347E77C2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729926"/>
            <a:ext cx="3581400" cy="5388772"/>
          </a:xfrm>
        </p:spPr>
      </p:pic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65AD76B6-01DC-462A-9FF0-16CC82FBDBE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065516" y="1795766"/>
            <a:ext cx="5804877" cy="611025"/>
          </a:xfrm>
        </p:spPr>
        <p:txBody>
          <a:bodyPr>
            <a:normAutofit/>
          </a:bodyPr>
          <a:lstStyle/>
          <a:p>
            <a:r>
              <a:rPr lang="fi-FI" dirty="0"/>
              <a:t>Proses dalam operasi layanan membutuhkan peran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80683256-31D4-4761-874B-66494293B9A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065516" y="2406790"/>
            <a:ext cx="4693923" cy="2900147"/>
          </a:xfrm>
        </p:spPr>
        <p:txBody>
          <a:bodyPr>
            <a:normAutofit/>
          </a:bodyPr>
          <a:lstStyle/>
          <a:p>
            <a:pPr marL="342900" indent="-342900">
              <a:buAutoNum type="arabicParenR"/>
            </a:pPr>
            <a:r>
              <a:rPr lang="en-US" dirty="0"/>
              <a:t>1st level support (service desk analyst)</a:t>
            </a:r>
          </a:p>
          <a:p>
            <a:pPr marL="342900" indent="-342900">
              <a:buAutoNum type="arabicParenR"/>
            </a:pPr>
            <a:r>
              <a:rPr lang="en-US" dirty="0"/>
              <a:t>2nd level support</a:t>
            </a:r>
          </a:p>
          <a:p>
            <a:pPr marL="342900" indent="-342900">
              <a:buAutoNum type="arabicParenR"/>
            </a:pPr>
            <a:r>
              <a:rPr lang="en-US" dirty="0"/>
              <a:t>3rd level support</a:t>
            </a:r>
          </a:p>
          <a:p>
            <a:pPr marL="342900" indent="-342900">
              <a:buAutoNum type="arabicParenR"/>
            </a:pPr>
            <a:r>
              <a:rPr lang="en-US" dirty="0"/>
              <a:t>Incident manager</a:t>
            </a:r>
          </a:p>
          <a:p>
            <a:pPr marL="342900" indent="-342900">
              <a:buAutoNum type="arabicParenR"/>
            </a:pPr>
            <a:r>
              <a:rPr lang="en-US" dirty="0"/>
              <a:t>Problem manager</a:t>
            </a:r>
          </a:p>
          <a:p>
            <a:pPr marL="342900" indent="-342900">
              <a:buAutoNum type="arabicParenR"/>
            </a:pPr>
            <a:r>
              <a:rPr lang="en-US" dirty="0"/>
              <a:t>Service desk manager</a:t>
            </a:r>
          </a:p>
          <a:p>
            <a:pPr marL="342900" indent="-342900">
              <a:buAutoNum type="arabicParenR"/>
            </a:pPr>
            <a:r>
              <a:rPr lang="en-US" dirty="0"/>
              <a:t>Major incident team </a:t>
            </a:r>
          </a:p>
          <a:p>
            <a:pPr marL="342900" indent="-342900">
              <a:buAutoNum type="arabicParenR"/>
            </a:pPr>
            <a:r>
              <a:rPr lang="en-US" dirty="0"/>
              <a:t>Access manager</a:t>
            </a:r>
          </a:p>
          <a:p>
            <a:pPr marL="342900" indent="-342900">
              <a:buAutoNum type="arabicParenR"/>
            </a:pPr>
            <a:r>
              <a:rPr lang="en-US" dirty="0"/>
              <a:t>IT operation manager</a:t>
            </a:r>
          </a:p>
          <a:p>
            <a:pPr marL="342900" indent="-342900">
              <a:buAutoNum type="arabicParenR"/>
            </a:pPr>
            <a:r>
              <a:rPr lang="en-US" dirty="0"/>
              <a:t>IT operator</a:t>
            </a:r>
          </a:p>
          <a:p>
            <a:pPr marL="342900" indent="-342900">
              <a:buAutoNum type="arabicParenR"/>
            </a:pPr>
            <a:r>
              <a:rPr lang="en-US" dirty="0"/>
              <a:t>IT facilities manager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63031F-C0BF-4DD1-A029-1395AEA7D7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7B4B2C-1327-46DF-8812-DDB6FD942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ED447-C6CA-4C7D-8108-E593E142A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977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052F5BA-C743-4F56-BF96-3A70DB7B29D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87092" y="597403"/>
            <a:ext cx="1975104" cy="8686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1. 1</a:t>
            </a:r>
            <a:r>
              <a:rPr lang="en-US" sz="1100" dirty="0"/>
              <a:t>st</a:t>
            </a:r>
            <a:r>
              <a:rPr lang="en-US" dirty="0"/>
              <a:t> level support (service desk analyst)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BA3A285-1B6B-47C7-A879-444362C4EFE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051048" y="3666385"/>
            <a:ext cx="1975104" cy="868680"/>
          </a:xfrm>
        </p:spPr>
        <p:txBody>
          <a:bodyPr/>
          <a:lstStyle/>
          <a:p>
            <a:r>
              <a:rPr lang="en-US" dirty="0"/>
              <a:t>2. 2</a:t>
            </a:r>
            <a:r>
              <a:rPr lang="en-US" sz="1100" dirty="0"/>
              <a:t>nd</a:t>
            </a:r>
            <a:r>
              <a:rPr lang="en-US" dirty="0"/>
              <a:t> level support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4B3A6EF-74CD-4CC3-BB15-24EAF0291D3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278931" y="393570"/>
            <a:ext cx="2535652" cy="868680"/>
          </a:xfrm>
        </p:spPr>
        <p:txBody>
          <a:bodyPr/>
          <a:lstStyle/>
          <a:p>
            <a:r>
              <a:rPr lang="en-US" dirty="0"/>
              <a:t>3. 3</a:t>
            </a:r>
            <a:r>
              <a:rPr lang="en-US" sz="1100" dirty="0"/>
              <a:t>rd</a:t>
            </a:r>
            <a:r>
              <a:rPr lang="en-US" dirty="0"/>
              <a:t> level support 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408E2D6-75F9-4B6D-83C6-E5C1D07857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503" y="1608329"/>
            <a:ext cx="4084372" cy="1148945"/>
          </a:xfrm>
        </p:spPr>
        <p:txBody>
          <a:bodyPr>
            <a:normAutofit/>
          </a:bodyPr>
          <a:lstStyle/>
          <a:p>
            <a:r>
              <a:rPr lang="fi-FI" dirty="0"/>
              <a:t>bertanggung jawab menerima, mencatat dan mengklasifikasi laporan insiden dan mengambil tindakan pertama dalam mengembalikan layanan yang terganggu secepat mungkin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3AB9469-72E1-430D-8BF6-AEEEBDE86C7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802359" y="4677312"/>
            <a:ext cx="4476572" cy="1148945"/>
          </a:xfrm>
        </p:spPr>
        <p:txBody>
          <a:bodyPr/>
          <a:lstStyle/>
          <a:p>
            <a:r>
              <a:rPr lang="en-US" dirty="0" err="1"/>
              <a:t>bertanggung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mengambil</a:t>
            </a:r>
            <a:r>
              <a:rPr lang="en-US" dirty="0"/>
              <a:t> </a:t>
            </a:r>
            <a:r>
              <a:rPr lang="en-US" dirty="0" err="1"/>
              <a:t>alih</a:t>
            </a:r>
            <a:r>
              <a:rPr lang="en-US" dirty="0"/>
              <a:t> </a:t>
            </a:r>
            <a:r>
              <a:rPr lang="en-US" dirty="0" err="1"/>
              <a:t>tindakan</a:t>
            </a:r>
            <a:r>
              <a:rPr lang="en-US" dirty="0"/>
              <a:t> </a:t>
            </a:r>
            <a:r>
              <a:rPr lang="en-US" dirty="0" err="1"/>
              <a:t>penyelesaian</a:t>
            </a:r>
            <a:r>
              <a:rPr lang="en-US" dirty="0"/>
              <a:t> </a:t>
            </a:r>
            <a:r>
              <a:rPr lang="en-US" dirty="0" err="1"/>
              <a:t>insiden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diselesaikan</a:t>
            </a:r>
            <a:r>
              <a:rPr lang="en-US" dirty="0"/>
              <a:t> oleh 1st level support 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3F37B6A-147E-428A-8A0A-66906B67C61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129339" y="1404496"/>
            <a:ext cx="4838926" cy="1148945"/>
          </a:xfrm>
        </p:spPr>
        <p:txBody>
          <a:bodyPr>
            <a:normAutofit/>
          </a:bodyPr>
          <a:lstStyle/>
          <a:p>
            <a:r>
              <a:rPr lang="en-US" dirty="0" err="1"/>
              <a:t>peran</a:t>
            </a:r>
            <a:r>
              <a:rPr lang="en-US" dirty="0"/>
              <a:t> </a:t>
            </a:r>
            <a:r>
              <a:rPr lang="en-US" dirty="0" err="1"/>
              <a:t>pendukung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</a:t>
            </a:r>
            <a:r>
              <a:rPr lang="en-US" dirty="0" err="1"/>
              <a:t>operasional</a:t>
            </a:r>
            <a:r>
              <a:rPr lang="en-US" dirty="0"/>
              <a:t> yang </a:t>
            </a:r>
            <a:r>
              <a:rPr lang="en-US" dirty="0" err="1"/>
              <a:t>umumnya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oleh </a:t>
            </a:r>
            <a:r>
              <a:rPr lang="en-US" dirty="0" err="1"/>
              <a:t>pengembang</a:t>
            </a:r>
            <a:r>
              <a:rPr lang="en-US" dirty="0"/>
              <a:t> hardware </a:t>
            </a:r>
            <a:r>
              <a:rPr lang="en-US" dirty="0" err="1"/>
              <a:t>atau</a:t>
            </a:r>
            <a:r>
              <a:rPr lang="en-US" dirty="0"/>
              <a:t> software</a:t>
            </a:r>
          </a:p>
        </p:txBody>
      </p:sp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2138E7D7-EAED-45BA-8679-6A7129C1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4257A396-7594-402C-B2A9-4678A060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FB8C2F46-6F7F-433F-82F4-E8079F414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4673B0C7-B285-F0D1-2AFD-C841F2052A39}"/>
              </a:ext>
            </a:extLst>
          </p:cNvPr>
          <p:cNvSpPr txBox="1">
            <a:spLocks/>
          </p:cNvSpPr>
          <p:nvPr/>
        </p:nvSpPr>
        <p:spPr>
          <a:xfrm>
            <a:off x="7936281" y="3666385"/>
            <a:ext cx="2535652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200" baseline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4. Incident manager</a:t>
            </a:r>
          </a:p>
        </p:txBody>
      </p:sp>
      <p:sp>
        <p:nvSpPr>
          <p:cNvPr id="3" name="Text Placeholder 34">
            <a:extLst>
              <a:ext uri="{FF2B5EF4-FFF2-40B4-BE49-F238E27FC236}">
                <a16:creationId xmlns:a16="http://schemas.microsoft.com/office/drawing/2014/main" id="{F1C9F40E-5AE1-6BDA-B0CE-74F07FCBAD8A}"/>
              </a:ext>
            </a:extLst>
          </p:cNvPr>
          <p:cNvSpPr txBox="1">
            <a:spLocks/>
          </p:cNvSpPr>
          <p:nvPr/>
        </p:nvSpPr>
        <p:spPr>
          <a:xfrm>
            <a:off x="6786689" y="4677311"/>
            <a:ext cx="4838926" cy="1148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bertanggung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melaksanakan</a:t>
            </a:r>
            <a:r>
              <a:rPr lang="en-US" dirty="0"/>
              <a:t> proses incident management yang </a:t>
            </a:r>
            <a:r>
              <a:rPr lang="en-US" dirty="0" err="1"/>
              <a:t>efektif</a:t>
            </a:r>
            <a:r>
              <a:rPr lang="en-US" dirty="0"/>
              <a:t> dan </a:t>
            </a:r>
            <a:r>
              <a:rPr lang="en-US" dirty="0" err="1"/>
              <a:t>prosedur</a:t>
            </a:r>
            <a:r>
              <a:rPr lang="en-US" dirty="0"/>
              <a:t> </a:t>
            </a:r>
            <a:r>
              <a:rPr lang="en-US" dirty="0" err="1"/>
              <a:t>laporan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116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052F5BA-C743-4F56-BF96-3A70DB7B29D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87092" y="597403"/>
            <a:ext cx="1975104" cy="868680"/>
          </a:xfrm>
        </p:spPr>
        <p:txBody>
          <a:bodyPr>
            <a:normAutofit/>
          </a:bodyPr>
          <a:lstStyle/>
          <a:p>
            <a:r>
              <a:rPr lang="en-US" dirty="0"/>
              <a:t>5. Problem manager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BA3A285-1B6B-47C7-A879-444362C4EFE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165848" y="470407"/>
            <a:ext cx="1975104" cy="868680"/>
          </a:xfrm>
        </p:spPr>
        <p:txBody>
          <a:bodyPr/>
          <a:lstStyle/>
          <a:p>
            <a:r>
              <a:rPr lang="en-US" dirty="0"/>
              <a:t>7. Major incident team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4B3A6EF-74CD-4CC3-BB15-24EAF0291D3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406666" y="3680541"/>
            <a:ext cx="2535652" cy="868680"/>
          </a:xfrm>
        </p:spPr>
        <p:txBody>
          <a:bodyPr/>
          <a:lstStyle/>
          <a:p>
            <a:r>
              <a:rPr lang="en-US" dirty="0"/>
              <a:t>6. Service desk manager 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408E2D6-75F9-4B6D-83C6-E5C1D07857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503" y="1608329"/>
            <a:ext cx="4084372" cy="1148945"/>
          </a:xfrm>
        </p:spPr>
        <p:txBody>
          <a:bodyPr>
            <a:normAutofit/>
          </a:bodyPr>
          <a:lstStyle/>
          <a:p>
            <a:r>
              <a:rPr lang="fi-FI" dirty="0"/>
              <a:t>bertanggung jawab mengelola siklus hidup semua masalah layanan TI, mencegah insiden yang sama terulang lagi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3AB9469-72E1-430D-8BF6-AEEEBDE86C7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917159" y="1481334"/>
            <a:ext cx="4476572" cy="1148945"/>
          </a:xfrm>
        </p:spPr>
        <p:txBody>
          <a:bodyPr/>
          <a:lstStyle/>
          <a:p>
            <a:r>
              <a:rPr lang="en-US" dirty="0" err="1"/>
              <a:t>peran</a:t>
            </a:r>
            <a:r>
              <a:rPr lang="en-US" dirty="0"/>
              <a:t> yang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tim</a:t>
            </a:r>
            <a:r>
              <a:rPr lang="en-US" dirty="0"/>
              <a:t> yang </a:t>
            </a:r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manajer-manajer</a:t>
            </a:r>
            <a:r>
              <a:rPr lang="en-US" dirty="0"/>
              <a:t> TI dan </a:t>
            </a:r>
            <a:r>
              <a:rPr lang="en-US" dirty="0" err="1"/>
              <a:t>ahli</a:t>
            </a:r>
            <a:r>
              <a:rPr lang="en-US" dirty="0"/>
              <a:t> </a:t>
            </a:r>
            <a:r>
              <a:rPr lang="en-US" dirty="0" err="1"/>
              <a:t>teknis</a:t>
            </a:r>
            <a:r>
              <a:rPr lang="en-US" dirty="0"/>
              <a:t> TI yang </a:t>
            </a:r>
            <a:r>
              <a:rPr lang="en-US" dirty="0" err="1"/>
              <a:t>dibentuk</a:t>
            </a:r>
            <a:r>
              <a:rPr lang="en-US" dirty="0"/>
              <a:t> </a:t>
            </a:r>
            <a:r>
              <a:rPr lang="en-US" dirty="0" err="1"/>
              <a:t>khusus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menyelesaikan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</a:t>
            </a:r>
            <a:r>
              <a:rPr lang="en-US" dirty="0" err="1"/>
              <a:t>insiden</a:t>
            </a:r>
            <a:r>
              <a:rPr lang="en-US" dirty="0"/>
              <a:t> </a:t>
            </a:r>
            <a:r>
              <a:rPr lang="en-US" dirty="0" err="1"/>
              <a:t>besar</a:t>
            </a:r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3F37B6A-147E-428A-8A0A-66906B67C61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257074" y="4691467"/>
            <a:ext cx="4838926" cy="1148945"/>
          </a:xfrm>
        </p:spPr>
        <p:txBody>
          <a:bodyPr>
            <a:normAutofit/>
          </a:bodyPr>
          <a:lstStyle/>
          <a:p>
            <a:r>
              <a:rPr lang="en-US" dirty="0" err="1"/>
              <a:t>bertanggung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mengatur</a:t>
            </a:r>
            <a:r>
              <a:rPr lang="en-US" dirty="0"/>
              <a:t> </a:t>
            </a:r>
            <a:r>
              <a:rPr lang="en-US" dirty="0" err="1"/>
              <a:t>staf</a:t>
            </a:r>
            <a:r>
              <a:rPr lang="en-US" dirty="0"/>
              <a:t> service desk, </a:t>
            </a:r>
            <a:r>
              <a:rPr lang="en-US" dirty="0" err="1"/>
              <a:t>mengatasi</a:t>
            </a:r>
            <a:r>
              <a:rPr lang="en-US" dirty="0"/>
              <a:t> </a:t>
            </a:r>
            <a:r>
              <a:rPr lang="en-US" dirty="0" err="1"/>
              <a:t>insiden</a:t>
            </a:r>
            <a:r>
              <a:rPr lang="en-US" dirty="0"/>
              <a:t> dan </a:t>
            </a:r>
            <a:r>
              <a:rPr lang="en-US" dirty="0" err="1"/>
              <a:t>permintaan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, dan proses </a:t>
            </a:r>
            <a:r>
              <a:rPr lang="en-US" dirty="0" err="1"/>
              <a:t>eskalasi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yang </a:t>
            </a:r>
            <a:r>
              <a:rPr lang="en-US" dirty="0" err="1"/>
              <a:t>sulit</a:t>
            </a:r>
            <a:endParaRPr lang="en-US" dirty="0"/>
          </a:p>
        </p:txBody>
      </p:sp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2138E7D7-EAED-45BA-8679-6A7129C1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4257A396-7594-402C-B2A9-4678A060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FB8C2F46-6F7F-433F-82F4-E8079F414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4673B0C7-B285-F0D1-2AFD-C841F2052A39}"/>
              </a:ext>
            </a:extLst>
          </p:cNvPr>
          <p:cNvSpPr txBox="1">
            <a:spLocks/>
          </p:cNvSpPr>
          <p:nvPr/>
        </p:nvSpPr>
        <p:spPr>
          <a:xfrm>
            <a:off x="7936281" y="3666385"/>
            <a:ext cx="2535652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200" baseline="0">
                <a:solidFill>
                  <a:schemeClr val="accent6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8. Access manager</a:t>
            </a:r>
          </a:p>
        </p:txBody>
      </p:sp>
      <p:sp>
        <p:nvSpPr>
          <p:cNvPr id="3" name="Text Placeholder 34">
            <a:extLst>
              <a:ext uri="{FF2B5EF4-FFF2-40B4-BE49-F238E27FC236}">
                <a16:creationId xmlns:a16="http://schemas.microsoft.com/office/drawing/2014/main" id="{F1C9F40E-5AE1-6BDA-B0CE-74F07FCBAD8A}"/>
              </a:ext>
            </a:extLst>
          </p:cNvPr>
          <p:cNvSpPr txBox="1">
            <a:spLocks/>
          </p:cNvSpPr>
          <p:nvPr/>
        </p:nvSpPr>
        <p:spPr>
          <a:xfrm>
            <a:off x="6786689" y="4677311"/>
            <a:ext cx="4838926" cy="1148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bertangguna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hak</a:t>
            </a:r>
            <a:r>
              <a:rPr lang="en-US" dirty="0"/>
              <a:t> </a:t>
            </a:r>
            <a:r>
              <a:rPr lang="en-US" dirty="0" err="1"/>
              <a:t>akses</a:t>
            </a:r>
            <a:r>
              <a:rPr lang="en-US" dirty="0"/>
              <a:t> yang </a:t>
            </a:r>
            <a:r>
              <a:rPr lang="en-US" dirty="0" err="1"/>
              <a:t>tepat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TI</a:t>
            </a:r>
          </a:p>
        </p:txBody>
      </p:sp>
    </p:spTree>
    <p:extLst>
      <p:ext uri="{BB962C8B-B14F-4D97-AF65-F5344CB8AC3E}">
        <p14:creationId xmlns:p14="http://schemas.microsoft.com/office/powerpoint/2010/main" val="1404079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Placeholder 107" descr="A woman with VR goggles on her face&#10;">
            <a:extLst>
              <a:ext uri="{FF2B5EF4-FFF2-40B4-BE49-F238E27FC236}">
                <a16:creationId xmlns:a16="http://schemas.microsoft.com/office/drawing/2014/main" id="{FAFD635F-714B-4EE8-9D07-0B32545C6D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5012530" y="0"/>
            <a:ext cx="7196138" cy="6867376"/>
          </a:xfr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2E468DC9-F7EA-4DDD-A3C6-7FED01F0A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1672143"/>
            <a:ext cx="6019802" cy="3513714"/>
          </a:xfrm>
        </p:spPr>
        <p:txBody>
          <a:bodyPr/>
          <a:lstStyle/>
          <a:p>
            <a:r>
              <a:rPr lang="en-US" dirty="0" err="1"/>
              <a:t>Kelompok</a:t>
            </a:r>
            <a:r>
              <a:rPr lang="en-US" dirty="0"/>
              <a:t> 3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1840D15-B3C7-4446-9131-8F222F601B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575" y="3007594"/>
            <a:ext cx="4850550" cy="1731145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Dwi </a:t>
            </a:r>
            <a:r>
              <a:rPr lang="en-US" dirty="0" err="1"/>
              <a:t>Cahyo</a:t>
            </a:r>
            <a:r>
              <a:rPr lang="en-US" dirty="0"/>
              <a:t> 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Fahrul</a:t>
            </a:r>
            <a:r>
              <a:rPr lang="en-US" dirty="0"/>
              <a:t> Arifin 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Reza Ariya </a:t>
            </a:r>
            <a:r>
              <a:rPr lang="en-US" dirty="0" err="1"/>
              <a:t>Ekaputra</a:t>
            </a:r>
            <a:r>
              <a:rPr lang="en-US" dirty="0"/>
              <a:t> 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Rini </a:t>
            </a:r>
            <a:r>
              <a:rPr lang="en-US" dirty="0" err="1"/>
              <a:t>Safitri</a:t>
            </a:r>
            <a:r>
              <a:rPr lang="en-US" dirty="0"/>
              <a:t> 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Arif </a:t>
            </a:r>
            <a:r>
              <a:rPr lang="en-US" dirty="0" err="1"/>
              <a:t>Frima</a:t>
            </a:r>
            <a:r>
              <a:rPr lang="en-US" dirty="0"/>
              <a:t> Ari Suwadji (221011700443)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C48F9-A954-448A-A4D9-1ADDB2363A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35B157-1771-47C0-A2ED-DBE01811C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774A57-DC9F-44C5-B707-3B57BDBE4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77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052F5BA-C743-4F56-BF96-3A70DB7B29D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87092" y="597403"/>
            <a:ext cx="1975104" cy="868680"/>
          </a:xfrm>
        </p:spPr>
        <p:txBody>
          <a:bodyPr>
            <a:normAutofit/>
          </a:bodyPr>
          <a:lstStyle/>
          <a:p>
            <a:r>
              <a:rPr lang="en-US" dirty="0"/>
              <a:t>9. IT operation manager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BA3A285-1B6B-47C7-A879-444362C4EFE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13148" y="3232047"/>
            <a:ext cx="1975104" cy="868680"/>
          </a:xfrm>
        </p:spPr>
        <p:txBody>
          <a:bodyPr/>
          <a:lstStyle/>
          <a:p>
            <a:r>
              <a:rPr lang="en-US" dirty="0"/>
              <a:t>10. IT operator 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4B3A6EF-74CD-4CC3-BB15-24EAF0291D3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526706" y="597403"/>
            <a:ext cx="2535652" cy="868680"/>
          </a:xfrm>
        </p:spPr>
        <p:txBody>
          <a:bodyPr/>
          <a:lstStyle/>
          <a:p>
            <a:r>
              <a:rPr lang="en-US" dirty="0"/>
              <a:t>11. IT facilities manager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6408E2D6-75F9-4B6D-83C6-E5C1D07857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503" y="1608329"/>
            <a:ext cx="4084372" cy="1148945"/>
          </a:xfrm>
        </p:spPr>
        <p:txBody>
          <a:bodyPr>
            <a:normAutofit/>
          </a:bodyPr>
          <a:lstStyle/>
          <a:p>
            <a:r>
              <a:rPr lang="en-US" dirty="0" err="1"/>
              <a:t>bertanggung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mengambil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tindakan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aktivitas</a:t>
            </a:r>
            <a:r>
              <a:rPr lang="en-US" dirty="0"/>
              <a:t> </a:t>
            </a:r>
            <a:r>
              <a:rPr lang="en-US" dirty="0" err="1"/>
              <a:t>kendali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dan </a:t>
            </a:r>
            <a:r>
              <a:rPr lang="en-US" dirty="0" err="1"/>
              <a:t>manajemen</a:t>
            </a:r>
            <a:r>
              <a:rPr lang="en-US" dirty="0"/>
              <a:t> </a:t>
            </a:r>
            <a:r>
              <a:rPr lang="en-US" dirty="0" err="1"/>
              <a:t>fasilitas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3AB9469-72E1-430D-8BF6-AEEEBDE86C7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364459" y="4242974"/>
            <a:ext cx="4476572" cy="1148945"/>
          </a:xfrm>
        </p:spPr>
        <p:txBody>
          <a:bodyPr/>
          <a:lstStyle/>
          <a:p>
            <a:r>
              <a:rPr lang="en-US" dirty="0" err="1"/>
              <a:t>staf</a:t>
            </a:r>
            <a:r>
              <a:rPr lang="en-US" dirty="0"/>
              <a:t> yang </a:t>
            </a:r>
            <a:r>
              <a:rPr lang="en-US" dirty="0" err="1"/>
              <a:t>bertanggung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melaksanakan</a:t>
            </a:r>
            <a:r>
              <a:rPr lang="en-US" dirty="0"/>
              <a:t> </a:t>
            </a:r>
            <a:r>
              <a:rPr lang="en-US" dirty="0" err="1"/>
              <a:t>aktivitas</a:t>
            </a:r>
            <a:r>
              <a:rPr lang="en-US" dirty="0"/>
              <a:t> </a:t>
            </a:r>
            <a:r>
              <a:rPr lang="en-US" dirty="0" err="1"/>
              <a:t>operasional</a:t>
            </a:r>
            <a:r>
              <a:rPr lang="en-US" dirty="0"/>
              <a:t> </a:t>
            </a:r>
            <a:r>
              <a:rPr lang="en-US" dirty="0" err="1"/>
              <a:t>harian</a:t>
            </a:r>
            <a:r>
              <a:rPr lang="en-US" dirty="0"/>
              <a:t> TI, </a:t>
            </a:r>
            <a:r>
              <a:rPr lang="en-US" dirty="0" err="1"/>
              <a:t>misal</a:t>
            </a:r>
            <a:r>
              <a:rPr lang="en-US" dirty="0"/>
              <a:t> backup, </a:t>
            </a:r>
            <a:r>
              <a:rPr lang="en-US" dirty="0" err="1"/>
              <a:t>perawatan</a:t>
            </a:r>
            <a:r>
              <a:rPr lang="en-US" dirty="0"/>
              <a:t> </a:t>
            </a:r>
            <a:r>
              <a:rPr lang="en-US" dirty="0" err="1"/>
              <a:t>rutin</a:t>
            </a:r>
            <a:r>
              <a:rPr lang="en-US" dirty="0"/>
              <a:t>, </a:t>
            </a:r>
            <a:r>
              <a:rPr lang="en-US" dirty="0" err="1"/>
              <a:t>instalasi</a:t>
            </a:r>
            <a:r>
              <a:rPr lang="en-US" dirty="0"/>
              <a:t>, </a:t>
            </a:r>
            <a:r>
              <a:rPr lang="en-US" dirty="0" err="1"/>
              <a:t>dll</a:t>
            </a:r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83F37B6A-147E-428A-8A0A-66906B67C61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377114" y="1608329"/>
            <a:ext cx="4838926" cy="1148945"/>
          </a:xfrm>
        </p:spPr>
        <p:txBody>
          <a:bodyPr>
            <a:normAutofit/>
          </a:bodyPr>
          <a:lstStyle/>
          <a:p>
            <a:r>
              <a:rPr lang="en-US" dirty="0" err="1"/>
              <a:t>bertanggung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mengelola</a:t>
            </a:r>
            <a:r>
              <a:rPr lang="en-US" dirty="0"/>
              <a:t> </a:t>
            </a:r>
            <a:r>
              <a:rPr lang="en-US" dirty="0" err="1"/>
              <a:t>lingkungan</a:t>
            </a:r>
            <a:r>
              <a:rPr lang="en-US" dirty="0"/>
              <a:t> </a:t>
            </a:r>
            <a:r>
              <a:rPr lang="en-US" dirty="0" err="1"/>
              <a:t>fisik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TI, </a:t>
            </a:r>
            <a:r>
              <a:rPr lang="en-US" dirty="0" err="1"/>
              <a:t>misal</a:t>
            </a:r>
            <a:r>
              <a:rPr lang="en-US" dirty="0"/>
              <a:t> </a:t>
            </a:r>
            <a:r>
              <a:rPr lang="en-US" dirty="0" err="1"/>
              <a:t>listrik</a:t>
            </a:r>
            <a:r>
              <a:rPr lang="en-US" dirty="0"/>
              <a:t>, AC, </a:t>
            </a:r>
            <a:r>
              <a:rPr lang="en-US" dirty="0" err="1"/>
              <a:t>manajemen</a:t>
            </a:r>
            <a:r>
              <a:rPr lang="en-US" dirty="0"/>
              <a:t> </a:t>
            </a:r>
            <a:r>
              <a:rPr lang="en-US" dirty="0" err="1"/>
              <a:t>akses</a:t>
            </a:r>
            <a:r>
              <a:rPr lang="en-US" dirty="0"/>
              <a:t> </a:t>
            </a:r>
            <a:r>
              <a:rPr lang="en-US" dirty="0" err="1"/>
              <a:t>gedung</a:t>
            </a:r>
            <a:r>
              <a:rPr lang="en-US" dirty="0"/>
              <a:t>, monitoring </a:t>
            </a:r>
            <a:r>
              <a:rPr lang="en-US" dirty="0" err="1"/>
              <a:t>lingkungan</a:t>
            </a:r>
            <a:r>
              <a:rPr lang="en-US" dirty="0"/>
              <a:t>, </a:t>
            </a:r>
            <a:r>
              <a:rPr lang="en-US" dirty="0" err="1"/>
              <a:t>dll</a:t>
            </a:r>
            <a:endParaRPr lang="en-US" dirty="0"/>
          </a:p>
        </p:txBody>
      </p:sp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2138E7D7-EAED-45BA-8679-6A7129C1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4257A396-7594-402C-B2A9-4678A060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FB8C2F46-6F7F-433F-82F4-E8079F414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31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Picture Placeholder 332" descr="A woman with VR goggles on her face&#10;">
            <a:extLst>
              <a:ext uri="{FF2B5EF4-FFF2-40B4-BE49-F238E27FC236}">
                <a16:creationId xmlns:a16="http://schemas.microsoft.com/office/drawing/2014/main" id="{FD4B28D9-9B79-4001-A067-E63416BC8F0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334461" cy="6867376"/>
          </a:xfrm>
        </p:spPr>
      </p:pic>
      <p:sp>
        <p:nvSpPr>
          <p:cNvPr id="170" name="Date Placeholder 169">
            <a:extLst>
              <a:ext uri="{FF2B5EF4-FFF2-40B4-BE49-F238E27FC236}">
                <a16:creationId xmlns:a16="http://schemas.microsoft.com/office/drawing/2014/main" id="{858C6970-5076-4B31-AADB-4CB24661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2BFF67E-8392-4EB4-955D-C2398929F2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53468" y="2794127"/>
            <a:ext cx="1152144" cy="768096"/>
          </a:xfrm>
          <a:ln>
            <a:solidFill>
              <a:schemeClr val="bg2">
                <a:lumMod val="75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2</a:t>
            </a:r>
          </a:p>
        </p:txBody>
      </p:sp>
      <p:sp>
        <p:nvSpPr>
          <p:cNvPr id="172" name="Slide Number Placeholder 171">
            <a:extLst>
              <a:ext uri="{FF2B5EF4-FFF2-40B4-BE49-F238E27FC236}">
                <a16:creationId xmlns:a16="http://schemas.microsoft.com/office/drawing/2014/main" id="{2576CD69-64FC-4255-8218-68471660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7D7968E9-F35F-467A-AB25-FA51494F3B6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3467" y="3788857"/>
            <a:ext cx="1152144" cy="768096"/>
          </a:xfrm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3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AB1F0844-6AE3-4B7A-B203-EFD1F867441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735777" y="1718323"/>
            <a:ext cx="3365003" cy="87343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Tujuan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dan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Lingkup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Operasi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Layanan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64EE55A-A02F-4EE4-83F2-B097394D38E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1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AAE549-3A78-4243-8999-CEED726047F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17970" y="2794127"/>
            <a:ext cx="3365003" cy="76809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Proses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dalam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Operasi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Layanan</a:t>
            </a:r>
            <a:endParaRPr lang="en-ZA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A396DB9-CA31-422D-91CF-362B933EE03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817970" y="3788857"/>
            <a:ext cx="3365003" cy="76809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Peran dan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Transmisi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Layanan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7" name="Title 46">
            <a:extLst>
              <a:ext uri="{FF2B5EF4-FFF2-40B4-BE49-F238E27FC236}">
                <a16:creationId xmlns:a16="http://schemas.microsoft.com/office/drawing/2014/main" id="{B8AD9710-779D-4FA0-81DF-0F195591C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7016" y="746631"/>
            <a:ext cx="5184648" cy="466344"/>
          </a:xfrm>
        </p:spPr>
        <p:txBody>
          <a:bodyPr/>
          <a:lstStyle/>
          <a:p>
            <a:r>
              <a:rPr lang="en-US" noProof="0" dirty="0"/>
              <a:t>AGENDA PEMBAHASAN</a:t>
            </a:r>
            <a:endParaRPr lang="en-US" dirty="0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6A3619FC-7763-EDD9-7810-783F1F94257B}"/>
              </a:ext>
            </a:extLst>
          </p:cNvPr>
          <p:cNvSpPr txBox="1">
            <a:spLocks/>
          </p:cNvSpPr>
          <p:nvPr/>
        </p:nvSpPr>
        <p:spPr>
          <a:xfrm>
            <a:off x="6353467" y="4783587"/>
            <a:ext cx="1152144" cy="768096"/>
          </a:xfrm>
          <a:prstGeom prst="rect">
            <a:avLst/>
          </a:prstGeom>
          <a:ln w="28575">
            <a:solidFill>
              <a:schemeClr val="accent5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4</a:t>
            </a:r>
          </a:p>
        </p:txBody>
      </p:sp>
      <p:sp>
        <p:nvSpPr>
          <p:cNvPr id="5" name="Text Placeholder 39">
            <a:extLst>
              <a:ext uri="{FF2B5EF4-FFF2-40B4-BE49-F238E27FC236}">
                <a16:creationId xmlns:a16="http://schemas.microsoft.com/office/drawing/2014/main" id="{E57580BE-61EA-48DB-F97B-27EC97B54252}"/>
              </a:ext>
            </a:extLst>
          </p:cNvPr>
          <p:cNvSpPr txBox="1">
            <a:spLocks/>
          </p:cNvSpPr>
          <p:nvPr/>
        </p:nvSpPr>
        <p:spPr>
          <a:xfrm>
            <a:off x="7817970" y="4783587"/>
            <a:ext cx="3365003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/>
              <a:t>Teknologi</a:t>
            </a:r>
            <a:r>
              <a:rPr lang="en-US" b="1" dirty="0"/>
              <a:t> </a:t>
            </a:r>
            <a:r>
              <a:rPr lang="en-US" b="1" dirty="0" err="1"/>
              <a:t>Penunjang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209325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10">
            <a:extLst>
              <a:ext uri="{FF2B5EF4-FFF2-40B4-BE49-F238E27FC236}">
                <a16:creationId xmlns:a16="http://schemas.microsoft.com/office/drawing/2014/main" id="{CC9F3600-2711-4A49-8018-C4671B561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43463"/>
            <a:ext cx="7286605" cy="634323"/>
          </a:xfrm>
        </p:spPr>
        <p:txBody>
          <a:bodyPr/>
          <a:lstStyle/>
          <a:p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penunjang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05BF1CD-2EC6-44F4-8AD8-25D9BD488B7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425541" y="2835720"/>
            <a:ext cx="2383764" cy="365125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Self-help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842BC471-A2E1-4473-9B5A-6D7A21B6A88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23950" y="1215193"/>
            <a:ext cx="5829299" cy="730389"/>
          </a:xfrm>
        </p:spPr>
        <p:txBody>
          <a:bodyPr/>
          <a:lstStyle/>
          <a:p>
            <a:pPr algn="just"/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Penunjang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otomasi</a:t>
            </a:r>
            <a:r>
              <a:rPr lang="en-US" dirty="0"/>
              <a:t>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efisien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DF31FE0-F56B-494E-A42E-D2A3B4A5BE0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5541" y="3229249"/>
            <a:ext cx="4876772" cy="634322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Workflow </a:t>
            </a:r>
            <a:r>
              <a:rPr lang="en-US" dirty="0" err="1"/>
              <a:t>atau</a:t>
            </a:r>
            <a:r>
              <a:rPr lang="en-US" dirty="0"/>
              <a:t> process engine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D1AD01D-1F03-4995-A821-FA842C4F9E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25541" y="2490155"/>
            <a:ext cx="4045768" cy="535757"/>
          </a:xfrm>
        </p:spPr>
        <p:txBody>
          <a:bodyPr>
            <a:normAutofit/>
          </a:bodyPr>
          <a:lstStyle/>
          <a:p>
            <a:pPr algn="just"/>
            <a:r>
              <a:rPr lang="en-ZA" dirty="0" err="1"/>
              <a:t>Fungsi</a:t>
            </a:r>
            <a:r>
              <a:rPr lang="en-ZA" dirty="0"/>
              <a:t> yang </a:t>
            </a:r>
            <a:r>
              <a:rPr lang="en-ZA" dirty="0" err="1"/>
              <a:t>perlu</a:t>
            </a:r>
            <a:r>
              <a:rPr lang="en-ZA" dirty="0"/>
              <a:t> </a:t>
            </a:r>
            <a:r>
              <a:rPr lang="en-ZA" dirty="0" err="1"/>
              <a:t>ada</a:t>
            </a:r>
            <a:r>
              <a:rPr lang="en-ZA" dirty="0"/>
              <a:t> di </a:t>
            </a:r>
            <a:r>
              <a:rPr lang="en-ZA" dirty="0" err="1"/>
              <a:t>Teknologi</a:t>
            </a:r>
            <a:r>
              <a:rPr lang="en-ZA" dirty="0"/>
              <a:t> </a:t>
            </a:r>
            <a:r>
              <a:rPr lang="en-ZA" dirty="0" err="1"/>
              <a:t>Penunjang</a:t>
            </a:r>
            <a:r>
              <a:rPr lang="en-ZA" dirty="0"/>
              <a:t> :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F59958C6-2B49-4E50-8050-97C6B6679AC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425541" y="3535756"/>
            <a:ext cx="7589357" cy="634322"/>
          </a:xfrm>
        </p:spPr>
        <p:txBody>
          <a:bodyPr>
            <a:noAutofit/>
          </a:bodyPr>
          <a:lstStyle/>
          <a:p>
            <a:pPr algn="just"/>
            <a:r>
              <a:rPr lang="en-US" dirty="0"/>
              <a:t>Integrated CMS (configuration management system)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AE2F608-914C-4C3C-93D9-10B4F89F1DF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425541" y="3960905"/>
            <a:ext cx="6665433" cy="634322"/>
          </a:xfrm>
        </p:spPr>
        <p:txBody>
          <a:bodyPr>
            <a:noAutofit/>
          </a:bodyPr>
          <a:lstStyle/>
          <a:p>
            <a:pPr algn="just"/>
            <a:r>
              <a:rPr lang="en-US" dirty="0"/>
              <a:t>Discovery/deployment/licensing technology 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F481192-C246-4A6A-8D3F-9EBF56786C1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685888" y="4303518"/>
            <a:ext cx="3525073" cy="972501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Remote control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Diagnostic tools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Reporting and dashboard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1E6D9A-B739-49DF-93EF-2B5504DA23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399F43-FDE4-4DE9-BE60-4A31652CD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D08226-4335-4EA1-9B2D-CDE1FBD8D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9428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A woman looking at a screen with tiny writing and graphs floating">
            <a:extLst>
              <a:ext uri="{FF2B5EF4-FFF2-40B4-BE49-F238E27FC236}">
                <a16:creationId xmlns:a16="http://schemas.microsoft.com/office/drawing/2014/main" id="{AACEA9E5-C8FF-4080-B2EE-93C3DA6E68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1738" y="0"/>
            <a:ext cx="7196930" cy="6867376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8A0965D6-0D20-40A0-8897-EDF8A7A46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36629"/>
            <a:ext cx="11353800" cy="4784742"/>
          </a:xfrm>
        </p:spPr>
        <p:txBody>
          <a:bodyPr/>
          <a:lstStyle/>
          <a:p>
            <a:r>
              <a:rPr lang="en-US" dirty="0"/>
              <a:t>PENJELASAN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teknologi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E74F73-E009-4956-9E74-742C1038F57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9016" y="2368506"/>
            <a:ext cx="4771030" cy="365125"/>
          </a:xfrm>
        </p:spPr>
        <p:txBody>
          <a:bodyPr/>
          <a:lstStyle/>
          <a:p>
            <a:r>
              <a:rPr lang="en-ZA" dirty="0"/>
              <a:t>Self-help​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AD5E990-59DB-44C5-B716-B0352D7535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9017" y="2605040"/>
            <a:ext cx="4771030" cy="801073"/>
          </a:xfrm>
        </p:spPr>
        <p:txBody>
          <a:bodyPr/>
          <a:lstStyle/>
          <a:p>
            <a:r>
              <a:rPr lang="es-ES" dirty="0" err="1"/>
              <a:t>kemampuan</a:t>
            </a:r>
            <a:r>
              <a:rPr lang="es-ES" dirty="0"/>
              <a:t> </a:t>
            </a:r>
            <a:r>
              <a:rPr lang="es-ES" dirty="0" err="1"/>
              <a:t>pengguna</a:t>
            </a:r>
            <a:r>
              <a:rPr lang="es-ES" dirty="0"/>
              <a:t> </a:t>
            </a:r>
            <a:r>
              <a:rPr lang="es-ES" dirty="0" err="1"/>
              <a:t>untuk</a:t>
            </a:r>
            <a:r>
              <a:rPr lang="es-ES" dirty="0"/>
              <a:t> </a:t>
            </a:r>
            <a:r>
              <a:rPr lang="es-ES" dirty="0" err="1"/>
              <a:t>mengakses</a:t>
            </a:r>
            <a:r>
              <a:rPr lang="es-ES" dirty="0"/>
              <a:t> </a:t>
            </a:r>
            <a:r>
              <a:rPr lang="es-ES" dirty="0" err="1"/>
              <a:t>informasi</a:t>
            </a:r>
            <a:r>
              <a:rPr lang="es-ES" dirty="0"/>
              <a:t> </a:t>
            </a:r>
            <a:r>
              <a:rPr lang="es-ES" dirty="0" err="1"/>
              <a:t>layanan</a:t>
            </a:r>
            <a:r>
              <a:rPr lang="es-ES" dirty="0"/>
              <a:t> secara </a:t>
            </a:r>
            <a:r>
              <a:rPr lang="es-ES" dirty="0" err="1"/>
              <a:t>mandiri</a:t>
            </a:r>
            <a:r>
              <a:rPr lang="es-ES" dirty="0"/>
              <a:t> </a:t>
            </a:r>
            <a:r>
              <a:rPr lang="es-ES" dirty="0" err="1"/>
              <a:t>kepada</a:t>
            </a:r>
            <a:r>
              <a:rPr lang="es-ES" dirty="0"/>
              <a:t> </a:t>
            </a:r>
            <a:r>
              <a:rPr lang="es-ES" dirty="0" err="1"/>
              <a:t>penyedia</a:t>
            </a:r>
            <a:r>
              <a:rPr lang="es-ES" dirty="0"/>
              <a:t> </a:t>
            </a:r>
            <a:r>
              <a:rPr lang="es-ES" dirty="0" err="1"/>
              <a:t>layanan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8BBCDDB-C7C0-4CA5-AA45-222EBE63B6C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29016" y="3544629"/>
            <a:ext cx="4771030" cy="365125"/>
          </a:xfrm>
        </p:spPr>
        <p:txBody>
          <a:bodyPr/>
          <a:lstStyle/>
          <a:p>
            <a:r>
              <a:rPr lang="en-ZA" dirty="0"/>
              <a:t>Workflow (process engine) 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AC22CBC4-517B-4095-8962-C489045E3C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29017" y="3781163"/>
            <a:ext cx="4771030" cy="801073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kemampuan</a:t>
            </a:r>
            <a:r>
              <a:rPr lang="en-US" dirty="0"/>
              <a:t> </a:t>
            </a:r>
            <a:r>
              <a:rPr lang="en-US" dirty="0" err="1"/>
              <a:t>otomatisasi</a:t>
            </a:r>
            <a:r>
              <a:rPr lang="en-US" dirty="0"/>
              <a:t> proses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meneruskan</a:t>
            </a:r>
            <a:r>
              <a:rPr lang="en-US" dirty="0"/>
              <a:t> </a:t>
            </a:r>
            <a:r>
              <a:rPr lang="en-US" dirty="0" err="1"/>
              <a:t>insiden</a:t>
            </a:r>
            <a:r>
              <a:rPr lang="en-US" dirty="0"/>
              <a:t>, request dan </a:t>
            </a:r>
            <a:r>
              <a:rPr lang="en-US" dirty="0" err="1"/>
              <a:t>perubahan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staf</a:t>
            </a:r>
            <a:r>
              <a:rPr lang="en-US" dirty="0"/>
              <a:t> yang </a:t>
            </a:r>
            <a:r>
              <a:rPr lang="en-US" dirty="0" err="1"/>
              <a:t>berwenang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D1B74B2-695A-4FED-8B66-D854AA9FF0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29016" y="4739239"/>
            <a:ext cx="4771030" cy="365125"/>
          </a:xfrm>
        </p:spPr>
        <p:txBody>
          <a:bodyPr/>
          <a:lstStyle/>
          <a:p>
            <a:r>
              <a:rPr lang="en-ZA" dirty="0"/>
              <a:t>Integrated CMS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949FAB0A-4907-445D-8D12-8F4584E25E5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29017" y="4975773"/>
            <a:ext cx="4771030" cy="546815"/>
          </a:xfrm>
        </p:spPr>
        <p:txBody>
          <a:bodyPr>
            <a:normAutofit lnSpcReduction="10000"/>
          </a:bodyPr>
          <a:lstStyle/>
          <a:p>
            <a:r>
              <a:rPr lang="nn-NO" dirty="0"/>
              <a:t>memiliki alat dan basis data berisi informasi layanan-layanan TI yang tersedia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45101-439C-477B-AE6C-F073A8313C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11018-5D1E-4F5A-A676-EDD8442B3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A4FBE-BC87-4AB1-BD16-CAF99641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6FFB9DE3-3790-877C-5256-5BBEA24D579B}"/>
              </a:ext>
            </a:extLst>
          </p:cNvPr>
          <p:cNvSpPr txBox="1">
            <a:spLocks/>
          </p:cNvSpPr>
          <p:nvPr/>
        </p:nvSpPr>
        <p:spPr>
          <a:xfrm>
            <a:off x="5929666" y="2368506"/>
            <a:ext cx="4771030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200" baseline="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Discovery tools</a:t>
            </a:r>
          </a:p>
        </p:txBody>
      </p:sp>
      <p:sp>
        <p:nvSpPr>
          <p:cNvPr id="9" name="Text Placeholder 29">
            <a:extLst>
              <a:ext uri="{FF2B5EF4-FFF2-40B4-BE49-F238E27FC236}">
                <a16:creationId xmlns:a16="http://schemas.microsoft.com/office/drawing/2014/main" id="{141FFE3E-AE15-0D1B-EDC6-7F1496803CB8}"/>
              </a:ext>
            </a:extLst>
          </p:cNvPr>
          <p:cNvSpPr txBox="1">
            <a:spLocks/>
          </p:cNvSpPr>
          <p:nvPr/>
        </p:nvSpPr>
        <p:spPr>
          <a:xfrm>
            <a:off x="5929667" y="2605040"/>
            <a:ext cx="4771030" cy="80107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otomatis</a:t>
            </a:r>
            <a:r>
              <a:rPr lang="en-US" dirty="0"/>
              <a:t> </a:t>
            </a:r>
            <a:r>
              <a:rPr lang="en-US" dirty="0" err="1"/>
              <a:t>menemukan</a:t>
            </a:r>
            <a:r>
              <a:rPr lang="en-US" dirty="0"/>
              <a:t> dan </a:t>
            </a:r>
            <a:r>
              <a:rPr lang="en-US" dirty="0" err="1"/>
              <a:t>mengenali</a:t>
            </a:r>
            <a:r>
              <a:rPr lang="en-US" dirty="0"/>
              <a:t> </a:t>
            </a:r>
            <a:r>
              <a:rPr lang="en-US" dirty="0" err="1"/>
              <a:t>komponen-komponen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infrastruktur</a:t>
            </a:r>
            <a:r>
              <a:rPr lang="en-US" dirty="0"/>
              <a:t> TI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CCCEE710-F969-B2CC-1376-E755607FB50B}"/>
              </a:ext>
            </a:extLst>
          </p:cNvPr>
          <p:cNvSpPr txBox="1">
            <a:spLocks/>
          </p:cNvSpPr>
          <p:nvPr/>
        </p:nvSpPr>
        <p:spPr>
          <a:xfrm>
            <a:off x="5929666" y="3544629"/>
            <a:ext cx="4771030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200" baseline="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/>
              <a:t>Deployment tools</a:t>
            </a:r>
            <a:endParaRPr lang="en-US" dirty="0"/>
          </a:p>
        </p:txBody>
      </p:sp>
      <p:sp>
        <p:nvSpPr>
          <p:cNvPr id="11" name="Text Placeholder 30">
            <a:extLst>
              <a:ext uri="{FF2B5EF4-FFF2-40B4-BE49-F238E27FC236}">
                <a16:creationId xmlns:a16="http://schemas.microsoft.com/office/drawing/2014/main" id="{E61268C7-F9A3-9A95-998A-326A4B33FFEB}"/>
              </a:ext>
            </a:extLst>
          </p:cNvPr>
          <p:cNvSpPr txBox="1">
            <a:spLocks/>
          </p:cNvSpPr>
          <p:nvPr/>
        </p:nvSpPr>
        <p:spPr>
          <a:xfrm>
            <a:off x="5929667" y="3781163"/>
            <a:ext cx="4771030" cy="801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mendistribusikan</a:t>
            </a:r>
            <a:r>
              <a:rPr lang="en-US" dirty="0"/>
              <a:t>/</a:t>
            </a:r>
            <a:r>
              <a:rPr lang="en-US" dirty="0" err="1"/>
              <a:t>menginstal</a:t>
            </a:r>
            <a:r>
              <a:rPr lang="en-US" dirty="0"/>
              <a:t> software </a:t>
            </a:r>
            <a:r>
              <a:rPr lang="en-US" dirty="0" err="1"/>
              <a:t>ke</a:t>
            </a:r>
            <a:r>
              <a:rPr lang="en-US" dirty="0"/>
              <a:t> target </a:t>
            </a:r>
            <a:r>
              <a:rPr lang="en-US" dirty="0" err="1"/>
              <a:t>komputer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otomatis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690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A woman looking at a screen with tiny writing and graphs floating">
            <a:extLst>
              <a:ext uri="{FF2B5EF4-FFF2-40B4-BE49-F238E27FC236}">
                <a16:creationId xmlns:a16="http://schemas.microsoft.com/office/drawing/2014/main" id="{AACEA9E5-C8FF-4080-B2EE-93C3DA6E68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11738" y="0"/>
            <a:ext cx="7196930" cy="6867376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8A0965D6-0D20-40A0-8897-EDF8A7A46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36629"/>
            <a:ext cx="11353800" cy="4784742"/>
          </a:xfrm>
        </p:spPr>
        <p:txBody>
          <a:bodyPr/>
          <a:lstStyle/>
          <a:p>
            <a:r>
              <a:rPr lang="en-US" dirty="0"/>
              <a:t>PENJELASAN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teknologi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E74F73-E009-4956-9E74-742C1038F57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1917" y="3063875"/>
            <a:ext cx="4771030" cy="365125"/>
          </a:xfrm>
        </p:spPr>
        <p:txBody>
          <a:bodyPr/>
          <a:lstStyle/>
          <a:p>
            <a:r>
              <a:rPr lang="en-ZA" dirty="0"/>
              <a:t>Licensing tools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AD5E990-59DB-44C5-B716-B0352D7535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1918" y="3300409"/>
            <a:ext cx="4771030" cy="801073"/>
          </a:xfrm>
        </p:spPr>
        <p:txBody>
          <a:bodyPr/>
          <a:lstStyle/>
          <a:p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mencatat</a:t>
            </a:r>
            <a:r>
              <a:rPr lang="en-US" dirty="0"/>
              <a:t>, </a:t>
            </a:r>
            <a:r>
              <a:rPr lang="en-US" dirty="0" err="1"/>
              <a:t>memantau</a:t>
            </a:r>
            <a:r>
              <a:rPr lang="en-US" dirty="0"/>
              <a:t> </a:t>
            </a:r>
            <a:r>
              <a:rPr lang="en-US" dirty="0" err="1"/>
              <a:t>lisensi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software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terinstal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8BBCDDB-C7C0-4CA5-AA45-222EBE63B6C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816" y="2368506"/>
            <a:ext cx="4771030" cy="365125"/>
          </a:xfrm>
        </p:spPr>
        <p:txBody>
          <a:bodyPr/>
          <a:lstStyle/>
          <a:p>
            <a:r>
              <a:rPr lang="en-ZA" dirty="0"/>
              <a:t>Remote control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AC22CBC4-517B-4095-8962-C489045E3C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817" y="2605040"/>
            <a:ext cx="4771030" cy="801073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mengambil</a:t>
            </a:r>
            <a:r>
              <a:rPr lang="en-US" dirty="0"/>
              <a:t> </a:t>
            </a:r>
            <a:r>
              <a:rPr lang="en-US" dirty="0" err="1"/>
              <a:t>alih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, </a:t>
            </a:r>
            <a:r>
              <a:rPr lang="en-US" dirty="0" err="1"/>
              <a:t>misal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instal</a:t>
            </a:r>
            <a:r>
              <a:rPr lang="en-US" dirty="0"/>
              <a:t> software </a:t>
            </a:r>
            <a:r>
              <a:rPr lang="en-US" dirty="0" err="1"/>
              <a:t>atau</a:t>
            </a:r>
            <a:r>
              <a:rPr lang="en-US" dirty="0"/>
              <a:t> diagnosis </a:t>
            </a:r>
            <a:r>
              <a:rPr lang="en-US" dirty="0" err="1"/>
              <a:t>masalah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</a:t>
            </a:r>
            <a:r>
              <a:rPr lang="en-US" dirty="0" err="1"/>
              <a:t>tersebut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D1B74B2-695A-4FED-8B66-D854AA9FF0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367816" y="3563116"/>
            <a:ext cx="4771030" cy="365125"/>
          </a:xfrm>
        </p:spPr>
        <p:txBody>
          <a:bodyPr/>
          <a:lstStyle/>
          <a:p>
            <a:r>
              <a:rPr lang="en-ZA" dirty="0"/>
              <a:t>Diagnostic tools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949FAB0A-4907-445D-8D12-8F4584E25E5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367817" y="3799650"/>
            <a:ext cx="4771030" cy="546815"/>
          </a:xfrm>
        </p:spPr>
        <p:txBody>
          <a:bodyPr>
            <a:normAutofit lnSpcReduction="10000"/>
          </a:bodyPr>
          <a:lstStyle/>
          <a:p>
            <a:r>
              <a:rPr lang="nn-NO" dirty="0"/>
              <a:t>berfungsi untuk membantu menemukan dan mendiagnosis masalah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45101-439C-477B-AE6C-F073A8313C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11018-5D1E-4F5A-A676-EDD8442B3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A4FBE-BC87-4AB1-BD16-CAF99641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6FFB9DE3-3790-877C-5256-5BBEA24D579B}"/>
              </a:ext>
            </a:extLst>
          </p:cNvPr>
          <p:cNvSpPr txBox="1">
            <a:spLocks/>
          </p:cNvSpPr>
          <p:nvPr/>
        </p:nvSpPr>
        <p:spPr>
          <a:xfrm>
            <a:off x="6367816" y="4519862"/>
            <a:ext cx="4771030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200" baseline="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Reporting &amp; dashboard</a:t>
            </a:r>
          </a:p>
        </p:txBody>
      </p:sp>
      <p:sp>
        <p:nvSpPr>
          <p:cNvPr id="9" name="Text Placeholder 29">
            <a:extLst>
              <a:ext uri="{FF2B5EF4-FFF2-40B4-BE49-F238E27FC236}">
                <a16:creationId xmlns:a16="http://schemas.microsoft.com/office/drawing/2014/main" id="{141FFE3E-AE15-0D1B-EDC6-7F1496803CB8}"/>
              </a:ext>
            </a:extLst>
          </p:cNvPr>
          <p:cNvSpPr txBox="1">
            <a:spLocks/>
          </p:cNvSpPr>
          <p:nvPr/>
        </p:nvSpPr>
        <p:spPr>
          <a:xfrm>
            <a:off x="6367817" y="4756396"/>
            <a:ext cx="4771030" cy="801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laporan</a:t>
            </a:r>
            <a:r>
              <a:rPr lang="en-US" dirty="0"/>
              <a:t> dan </a:t>
            </a:r>
            <a:r>
              <a:rPr lang="en-US" dirty="0" err="1"/>
              <a:t>menampilkan</a:t>
            </a:r>
            <a:r>
              <a:rPr lang="en-US" dirty="0"/>
              <a:t> </a:t>
            </a:r>
            <a:r>
              <a:rPr lang="en-US" dirty="0" err="1"/>
              <a:t>statistik</a:t>
            </a:r>
            <a:r>
              <a:rPr lang="en-US" dirty="0"/>
              <a:t> dan </a:t>
            </a:r>
            <a:r>
              <a:rPr lang="en-US" dirty="0" err="1"/>
              <a:t>pengukuran</a:t>
            </a:r>
            <a:r>
              <a:rPr lang="en-US" dirty="0"/>
              <a:t> </a:t>
            </a:r>
            <a:r>
              <a:rPr lang="en-US" dirty="0" err="1"/>
              <a:t>kinerja</a:t>
            </a:r>
            <a:r>
              <a:rPr lang="en-US" dirty="0"/>
              <a:t> TI</a:t>
            </a:r>
          </a:p>
        </p:txBody>
      </p:sp>
    </p:spTree>
    <p:extLst>
      <p:ext uri="{BB962C8B-B14F-4D97-AF65-F5344CB8AC3E}">
        <p14:creationId xmlns:p14="http://schemas.microsoft.com/office/powerpoint/2010/main" val="17856909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woman with VR goggles on her face&#10;">
            <a:extLst>
              <a:ext uri="{FF2B5EF4-FFF2-40B4-BE49-F238E27FC236}">
                <a16:creationId xmlns:a16="http://schemas.microsoft.com/office/drawing/2014/main" id="{1959E133-823F-48B7-89C9-820E4A3438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8153400" cy="6858000"/>
          </a:xfr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FE60C9E5-E020-489F-8A9F-BCBE2A0C3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4FE13D-FAFA-49AC-A113-E917401DD9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65112" y="2326705"/>
            <a:ext cx="4114592" cy="2212496"/>
          </a:xfrm>
        </p:spPr>
        <p:txBody>
          <a:bodyPr/>
          <a:lstStyle/>
          <a:p>
            <a:r>
              <a:rPr lang="en-US" dirty="0" err="1"/>
              <a:t>Kelompok</a:t>
            </a:r>
            <a:r>
              <a:rPr lang="en-US" dirty="0"/>
              <a:t> 3</a:t>
            </a:r>
          </a:p>
          <a:p>
            <a:r>
              <a:rPr lang="en-US" dirty="0"/>
              <a:t>Dwi </a:t>
            </a:r>
            <a:r>
              <a:rPr lang="en-US" dirty="0" err="1"/>
              <a:t>Cahyo</a:t>
            </a:r>
            <a:r>
              <a:rPr lang="en-US" dirty="0"/>
              <a:t> ()</a:t>
            </a:r>
          </a:p>
          <a:p>
            <a:r>
              <a:rPr lang="en-US" dirty="0" err="1"/>
              <a:t>Fahrul</a:t>
            </a:r>
            <a:r>
              <a:rPr lang="en-US" dirty="0"/>
              <a:t> Arifin ()</a:t>
            </a:r>
          </a:p>
          <a:p>
            <a:r>
              <a:rPr lang="en-US" dirty="0"/>
              <a:t>Reza Ariya </a:t>
            </a:r>
            <a:r>
              <a:rPr lang="en-US" dirty="0" err="1"/>
              <a:t>Ekaputra</a:t>
            </a:r>
            <a:r>
              <a:rPr lang="en-US" dirty="0"/>
              <a:t> ()</a:t>
            </a:r>
          </a:p>
          <a:p>
            <a:r>
              <a:rPr lang="en-US" dirty="0"/>
              <a:t>Rini </a:t>
            </a:r>
            <a:r>
              <a:rPr lang="en-US" dirty="0" err="1"/>
              <a:t>Safitri</a:t>
            </a:r>
            <a:r>
              <a:rPr lang="en-US" dirty="0"/>
              <a:t> ()</a:t>
            </a:r>
          </a:p>
          <a:p>
            <a:r>
              <a:rPr lang="en-US" dirty="0"/>
              <a:t>Arif </a:t>
            </a:r>
            <a:r>
              <a:rPr lang="en-US" dirty="0" err="1"/>
              <a:t>Frima</a:t>
            </a:r>
            <a:r>
              <a:rPr lang="en-US" dirty="0"/>
              <a:t> Ari Suwadji (221011700443)</a:t>
            </a:r>
          </a:p>
          <a:p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6152713-A6DC-4A10-9404-2F7F1F4B1A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13ACD80-E8DD-409F-A517-A832D342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F967A96-6B86-484C-8592-14A44DA7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696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Picture Placeholder 332" descr="A woman with VR goggles on her face&#10;">
            <a:extLst>
              <a:ext uri="{FF2B5EF4-FFF2-40B4-BE49-F238E27FC236}">
                <a16:creationId xmlns:a16="http://schemas.microsoft.com/office/drawing/2014/main" id="{FD4B28D9-9B79-4001-A067-E63416BC8F0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334461" cy="6867376"/>
          </a:xfrm>
        </p:spPr>
      </p:pic>
      <p:sp>
        <p:nvSpPr>
          <p:cNvPr id="170" name="Date Placeholder 169">
            <a:extLst>
              <a:ext uri="{FF2B5EF4-FFF2-40B4-BE49-F238E27FC236}">
                <a16:creationId xmlns:a16="http://schemas.microsoft.com/office/drawing/2014/main" id="{858C6970-5076-4B31-AADB-4CB24661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2BFF67E-8392-4EB4-955D-C2398929F2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53468" y="2794127"/>
            <a:ext cx="1152144" cy="768096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172" name="Slide Number Placeholder 171">
            <a:extLst>
              <a:ext uri="{FF2B5EF4-FFF2-40B4-BE49-F238E27FC236}">
                <a16:creationId xmlns:a16="http://schemas.microsoft.com/office/drawing/2014/main" id="{2576CD69-64FC-4255-8218-68471660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7D7968E9-F35F-467A-AB25-FA51494F3B6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3467" y="3788857"/>
            <a:ext cx="1152144" cy="768096"/>
          </a:xfrm>
        </p:spPr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AB1F0844-6AE3-4B7A-B203-EFD1F867441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735777" y="1718323"/>
            <a:ext cx="3365003" cy="873430"/>
          </a:xfrm>
        </p:spPr>
        <p:txBody>
          <a:bodyPr>
            <a:normAutofit/>
          </a:bodyPr>
          <a:lstStyle/>
          <a:p>
            <a:r>
              <a:rPr lang="en-US" b="1" dirty="0" err="1"/>
              <a:t>Tujuan</a:t>
            </a:r>
            <a:r>
              <a:rPr lang="en-US" b="1" dirty="0"/>
              <a:t> dan </a:t>
            </a:r>
            <a:r>
              <a:rPr lang="en-US" b="1" dirty="0" err="1"/>
              <a:t>Lingkup</a:t>
            </a:r>
            <a:r>
              <a:rPr lang="en-US" b="1" dirty="0"/>
              <a:t> </a:t>
            </a:r>
            <a:r>
              <a:rPr lang="en-US" b="1" dirty="0" err="1"/>
              <a:t>Operasi</a:t>
            </a:r>
            <a:r>
              <a:rPr lang="en-US" b="1" dirty="0"/>
              <a:t> </a:t>
            </a:r>
            <a:r>
              <a:rPr lang="en-US" b="1" dirty="0" err="1"/>
              <a:t>Layanan</a:t>
            </a:r>
            <a:endParaRPr lang="en-US" b="1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64EE55A-A02F-4EE4-83F2-B097394D38E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AAE549-3A78-4243-8999-CEED726047F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17970" y="2794127"/>
            <a:ext cx="3365003" cy="768096"/>
          </a:xfrm>
        </p:spPr>
        <p:txBody>
          <a:bodyPr>
            <a:noAutofit/>
          </a:bodyPr>
          <a:lstStyle/>
          <a:p>
            <a:r>
              <a:rPr lang="en-US" b="1" dirty="0"/>
              <a:t>Proses </a:t>
            </a:r>
            <a:r>
              <a:rPr lang="en-US" b="1" dirty="0" err="1"/>
              <a:t>dalam</a:t>
            </a:r>
            <a:r>
              <a:rPr lang="en-US" b="1" dirty="0"/>
              <a:t> </a:t>
            </a:r>
            <a:r>
              <a:rPr lang="en-US" b="1" dirty="0" err="1"/>
              <a:t>Operasi</a:t>
            </a:r>
            <a:r>
              <a:rPr lang="en-US" b="1" dirty="0"/>
              <a:t> </a:t>
            </a:r>
            <a:r>
              <a:rPr lang="en-US" b="1" dirty="0" err="1"/>
              <a:t>Layanan</a:t>
            </a:r>
            <a:endParaRPr lang="en-ZA" b="1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A396DB9-CA31-422D-91CF-362B933EE03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817970" y="3788857"/>
            <a:ext cx="3365003" cy="768096"/>
          </a:xfrm>
        </p:spPr>
        <p:txBody>
          <a:bodyPr>
            <a:noAutofit/>
          </a:bodyPr>
          <a:lstStyle/>
          <a:p>
            <a:r>
              <a:rPr lang="en-US" b="1" dirty="0"/>
              <a:t>Peran dan </a:t>
            </a:r>
            <a:r>
              <a:rPr lang="en-US" b="1" dirty="0" err="1"/>
              <a:t>Transmisi</a:t>
            </a:r>
            <a:r>
              <a:rPr lang="en-US" b="1" dirty="0"/>
              <a:t> </a:t>
            </a:r>
            <a:r>
              <a:rPr lang="en-US" b="1" dirty="0" err="1"/>
              <a:t>Layanan</a:t>
            </a:r>
            <a:endParaRPr lang="en-US" b="1" dirty="0"/>
          </a:p>
        </p:txBody>
      </p:sp>
      <p:sp>
        <p:nvSpPr>
          <p:cNvPr id="47" name="Title 46">
            <a:extLst>
              <a:ext uri="{FF2B5EF4-FFF2-40B4-BE49-F238E27FC236}">
                <a16:creationId xmlns:a16="http://schemas.microsoft.com/office/drawing/2014/main" id="{B8AD9710-779D-4FA0-81DF-0F195591C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7016" y="746631"/>
            <a:ext cx="5184648" cy="466344"/>
          </a:xfrm>
        </p:spPr>
        <p:txBody>
          <a:bodyPr/>
          <a:lstStyle/>
          <a:p>
            <a:r>
              <a:rPr lang="en-US" noProof="0" dirty="0"/>
              <a:t>AGENDA PEMBAHASAN</a:t>
            </a:r>
            <a:endParaRPr lang="en-US" dirty="0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6A3619FC-7763-EDD9-7810-783F1F94257B}"/>
              </a:ext>
            </a:extLst>
          </p:cNvPr>
          <p:cNvSpPr txBox="1">
            <a:spLocks/>
          </p:cNvSpPr>
          <p:nvPr/>
        </p:nvSpPr>
        <p:spPr>
          <a:xfrm>
            <a:off x="6353467" y="4783587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4</a:t>
            </a:r>
          </a:p>
        </p:txBody>
      </p:sp>
      <p:sp>
        <p:nvSpPr>
          <p:cNvPr id="5" name="Text Placeholder 39">
            <a:extLst>
              <a:ext uri="{FF2B5EF4-FFF2-40B4-BE49-F238E27FC236}">
                <a16:creationId xmlns:a16="http://schemas.microsoft.com/office/drawing/2014/main" id="{E57580BE-61EA-48DB-F97B-27EC97B54252}"/>
              </a:ext>
            </a:extLst>
          </p:cNvPr>
          <p:cNvSpPr txBox="1">
            <a:spLocks/>
          </p:cNvSpPr>
          <p:nvPr/>
        </p:nvSpPr>
        <p:spPr>
          <a:xfrm>
            <a:off x="7817970" y="4783587"/>
            <a:ext cx="3365003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/>
              <a:t>Teknologi</a:t>
            </a:r>
            <a:r>
              <a:rPr lang="en-US" b="1" dirty="0"/>
              <a:t> </a:t>
            </a:r>
            <a:r>
              <a:rPr lang="en-US" b="1" dirty="0" err="1"/>
              <a:t>Penunjang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57146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1A351523-BE9E-4047-8916-20F1F4A9F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6032" y="1179320"/>
            <a:ext cx="5184648" cy="936445"/>
          </a:xfrm>
        </p:spPr>
        <p:txBody>
          <a:bodyPr/>
          <a:lstStyle/>
          <a:p>
            <a:r>
              <a:rPr kumimoji="0" lang="en-US" sz="2800" b="0" i="0" u="none" strike="noStrike" kern="1200" cap="all" spc="400" normalizeH="0" baseline="0" noProof="0" dirty="0" err="1">
                <a:ln w="19050">
                  <a:solidFill>
                    <a:schemeClr val="accent6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Operasi</a:t>
            </a:r>
            <a:r>
              <a:rPr kumimoji="0" lang="en-US" sz="2800" b="0" i="0" u="none" strike="noStrike" kern="1200" cap="all" spc="400" normalizeH="0" baseline="0" noProof="0" dirty="0">
                <a:ln w="19050">
                  <a:solidFill>
                    <a:schemeClr val="accent6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all" spc="400" normalizeH="0" baseline="0" noProof="0" dirty="0" err="1">
                <a:ln w="19050">
                  <a:solidFill>
                    <a:schemeClr val="accent6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layanan</a:t>
            </a:r>
            <a:br>
              <a:rPr kumimoji="0" lang="en-US" sz="2800" b="0" i="0" u="none" strike="noStrike" kern="1200" cap="all" spc="400" normalizeH="0" baseline="0" noProof="0" dirty="0">
                <a:ln w="19050">
                  <a:solidFill>
                    <a:schemeClr val="accent6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</a:br>
            <a:r>
              <a:rPr kumimoji="0" lang="en-US" sz="2800" b="0" i="0" u="none" strike="noStrike" kern="1200" cap="all" spc="400" normalizeH="0" baseline="0" noProof="0" dirty="0">
                <a:ln w="19050">
                  <a:solidFill>
                    <a:schemeClr val="accent6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(service operation)</a:t>
            </a:r>
            <a:endParaRPr lang="en-US" dirty="0"/>
          </a:p>
        </p:txBody>
      </p:sp>
      <p:pic>
        <p:nvPicPr>
          <p:cNvPr id="65" name="Picture Placeholder 64" descr="Robotic hand and human hand almost touching with their pointer fingers">
            <a:extLst>
              <a:ext uri="{FF2B5EF4-FFF2-40B4-BE49-F238E27FC236}">
                <a16:creationId xmlns:a16="http://schemas.microsoft.com/office/drawing/2014/main" id="{B600DB70-7F2F-494E-82AC-37DB9BB59802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 flipH="1">
            <a:off x="-2092961" y="2092960"/>
            <a:ext cx="6858002" cy="2672081"/>
          </a:xfrm>
        </p:spPr>
      </p:pic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999D91A5-2E97-401C-8485-4C6A03228C0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734913" y="2201775"/>
            <a:ext cx="5614327" cy="426393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ZA" dirty="0" err="1"/>
              <a:t>tahapan</a:t>
            </a:r>
            <a:r>
              <a:rPr lang="en-ZA" dirty="0"/>
              <a:t> </a:t>
            </a:r>
            <a:r>
              <a:rPr lang="en-ZA" dirty="0" err="1"/>
              <a:t>siklus</a:t>
            </a:r>
            <a:r>
              <a:rPr lang="en-ZA" dirty="0"/>
              <a:t> </a:t>
            </a:r>
            <a:r>
              <a:rPr lang="en-ZA" dirty="0" err="1"/>
              <a:t>hidup</a:t>
            </a:r>
            <a:r>
              <a:rPr lang="en-ZA" dirty="0"/>
              <a:t> </a:t>
            </a:r>
            <a:r>
              <a:rPr lang="en-ZA" dirty="0" err="1"/>
              <a:t>layanan</a:t>
            </a:r>
            <a:r>
              <a:rPr lang="en-ZA" dirty="0"/>
              <a:t> TI yang </a:t>
            </a:r>
            <a:r>
              <a:rPr lang="en-ZA" dirty="0" err="1"/>
              <a:t>mencakup</a:t>
            </a:r>
            <a:r>
              <a:rPr lang="en-ZA" dirty="0"/>
              <a:t> </a:t>
            </a:r>
            <a:r>
              <a:rPr lang="en-ZA" dirty="0" err="1"/>
              <a:t>semua</a:t>
            </a:r>
            <a:r>
              <a:rPr lang="en-ZA" dirty="0"/>
              <a:t> </a:t>
            </a:r>
            <a:r>
              <a:rPr lang="en-ZA" dirty="0" err="1"/>
              <a:t>kegiatan</a:t>
            </a:r>
            <a:r>
              <a:rPr lang="en-ZA" dirty="0"/>
              <a:t> </a:t>
            </a:r>
            <a:r>
              <a:rPr lang="en-ZA" dirty="0" err="1"/>
              <a:t>operasional</a:t>
            </a:r>
            <a:r>
              <a:rPr lang="en-ZA" dirty="0"/>
              <a:t> </a:t>
            </a:r>
            <a:r>
              <a:rPr lang="en-ZA" dirty="0" err="1"/>
              <a:t>harian</a:t>
            </a:r>
            <a:r>
              <a:rPr lang="en-ZA" dirty="0"/>
              <a:t> </a:t>
            </a:r>
            <a:r>
              <a:rPr lang="en-ZA" dirty="0" err="1"/>
              <a:t>pengelolaan</a:t>
            </a:r>
            <a:r>
              <a:rPr lang="en-ZA" dirty="0"/>
              <a:t> </a:t>
            </a:r>
            <a:r>
              <a:rPr lang="en-ZA" dirty="0" err="1"/>
              <a:t>layanan</a:t>
            </a:r>
            <a:r>
              <a:rPr lang="en-ZA" dirty="0"/>
              <a:t> TI</a:t>
            </a:r>
            <a:endParaRPr lang="en-US" dirty="0"/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0748B9A3-70BE-4930-994F-00EFCDA51C5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811825" y="2881982"/>
            <a:ext cx="5614327" cy="2966740"/>
          </a:xfrm>
        </p:spPr>
        <p:txBody>
          <a:bodyPr>
            <a:normAutofit/>
          </a:bodyPr>
          <a:lstStyle/>
          <a:p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</a:t>
            </a:r>
            <a:r>
              <a:rPr lang="en-US" dirty="0" err="1"/>
              <a:t>mencakup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aktivitas</a:t>
            </a:r>
            <a:r>
              <a:rPr lang="en-US" dirty="0"/>
              <a:t> yang </a:t>
            </a:r>
            <a:r>
              <a:rPr lang="en-US" dirty="0" err="1"/>
              <a:t>diperlukan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mempertahankan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TI agar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terus</a:t>
            </a:r>
            <a:r>
              <a:rPr lang="en-US" dirty="0"/>
              <a:t> </a:t>
            </a:r>
            <a:r>
              <a:rPr lang="en-US" dirty="0" err="1"/>
              <a:t>bekerja</a:t>
            </a:r>
            <a:r>
              <a:rPr lang="en-US" dirty="0"/>
              <a:t> di </a:t>
            </a:r>
            <a:r>
              <a:rPr lang="en-US" dirty="0" err="1"/>
              <a:t>sepanjang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</a:t>
            </a:r>
            <a:r>
              <a:rPr lang="en-US" dirty="0" err="1"/>
              <a:t>operasional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dan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dukungan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pelanggan</a:t>
            </a:r>
            <a:r>
              <a:rPr lang="en-US" dirty="0"/>
              <a:t> </a:t>
            </a:r>
            <a:r>
              <a:rPr lang="en-US" dirty="0" err="1"/>
              <a:t>apabila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membutuhkan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9AFBC0-99E5-4C3F-8409-A641E29741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16/11/2023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F23CBB-E21B-4E15-921E-9BC34BB9B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041A03-33F0-43A6-BDAF-8C84F811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115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Picture Placeholder 332" descr="A woman with VR goggles on her face&#10;">
            <a:extLst>
              <a:ext uri="{FF2B5EF4-FFF2-40B4-BE49-F238E27FC236}">
                <a16:creationId xmlns:a16="http://schemas.microsoft.com/office/drawing/2014/main" id="{FD4B28D9-9B79-4001-A067-E63416BC8F0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334461" cy="6867376"/>
          </a:xfrm>
        </p:spPr>
      </p:pic>
      <p:sp>
        <p:nvSpPr>
          <p:cNvPr id="170" name="Date Placeholder 169">
            <a:extLst>
              <a:ext uri="{FF2B5EF4-FFF2-40B4-BE49-F238E27FC236}">
                <a16:creationId xmlns:a16="http://schemas.microsoft.com/office/drawing/2014/main" id="{858C6970-5076-4B31-AADB-4CB24661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2BFF67E-8392-4EB4-955D-C2398929F2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53468" y="2794127"/>
            <a:ext cx="1152144" cy="768096"/>
          </a:xfrm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2</a:t>
            </a:r>
          </a:p>
        </p:txBody>
      </p:sp>
      <p:sp>
        <p:nvSpPr>
          <p:cNvPr id="172" name="Slide Number Placeholder 171">
            <a:extLst>
              <a:ext uri="{FF2B5EF4-FFF2-40B4-BE49-F238E27FC236}">
                <a16:creationId xmlns:a16="http://schemas.microsoft.com/office/drawing/2014/main" id="{2576CD69-64FC-4255-8218-68471660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7D7968E9-F35F-467A-AB25-FA51494F3B6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53467" y="3788857"/>
            <a:ext cx="1152144" cy="768096"/>
          </a:xfrm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3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AB1F0844-6AE3-4B7A-B203-EFD1F867441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735777" y="1718323"/>
            <a:ext cx="3365003" cy="873430"/>
          </a:xfrm>
        </p:spPr>
        <p:txBody>
          <a:bodyPr>
            <a:normAutofit/>
          </a:bodyPr>
          <a:lstStyle/>
          <a:p>
            <a:r>
              <a:rPr lang="en-US" b="1" dirty="0" err="1"/>
              <a:t>Tujuan</a:t>
            </a:r>
            <a:r>
              <a:rPr lang="en-US" b="1" dirty="0"/>
              <a:t> dan </a:t>
            </a:r>
            <a:r>
              <a:rPr lang="en-US" b="1" dirty="0" err="1"/>
              <a:t>Lingkup</a:t>
            </a:r>
            <a:r>
              <a:rPr lang="en-US" b="1" dirty="0"/>
              <a:t> </a:t>
            </a:r>
            <a:r>
              <a:rPr lang="en-US" b="1" dirty="0" err="1"/>
              <a:t>Operasi</a:t>
            </a:r>
            <a:r>
              <a:rPr lang="en-US" b="1" dirty="0"/>
              <a:t> </a:t>
            </a:r>
            <a:r>
              <a:rPr lang="en-US" b="1" dirty="0" err="1"/>
              <a:t>Layanan</a:t>
            </a:r>
            <a:endParaRPr lang="en-US" b="1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64EE55A-A02F-4EE4-83F2-B097394D38E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AAE549-3A78-4243-8999-CEED726047F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17970" y="2794127"/>
            <a:ext cx="3365003" cy="76809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Proses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dalam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Operasi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Layanan</a:t>
            </a:r>
            <a:endParaRPr lang="en-ZA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A396DB9-CA31-422D-91CF-362B933EE03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817970" y="3788857"/>
            <a:ext cx="3365003" cy="76809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Peran dan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Transmisi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Layanan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7" name="Title 46">
            <a:extLst>
              <a:ext uri="{FF2B5EF4-FFF2-40B4-BE49-F238E27FC236}">
                <a16:creationId xmlns:a16="http://schemas.microsoft.com/office/drawing/2014/main" id="{B8AD9710-779D-4FA0-81DF-0F195591C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7016" y="746631"/>
            <a:ext cx="5184648" cy="466344"/>
          </a:xfrm>
        </p:spPr>
        <p:txBody>
          <a:bodyPr/>
          <a:lstStyle/>
          <a:p>
            <a:r>
              <a:rPr lang="en-US" noProof="0" dirty="0"/>
              <a:t>AGENDA PEMBAHASAN</a:t>
            </a:r>
            <a:endParaRPr lang="en-US" dirty="0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6A3619FC-7763-EDD9-7810-783F1F94257B}"/>
              </a:ext>
            </a:extLst>
          </p:cNvPr>
          <p:cNvSpPr txBox="1">
            <a:spLocks/>
          </p:cNvSpPr>
          <p:nvPr/>
        </p:nvSpPr>
        <p:spPr>
          <a:xfrm>
            <a:off x="6353467" y="4783587"/>
            <a:ext cx="1152144" cy="768096"/>
          </a:xfrm>
          <a:prstGeom prst="rect">
            <a:avLst/>
          </a:prstGeom>
          <a:ln w="28575">
            <a:solidFill>
              <a:schemeClr val="tx2">
                <a:lumMod val="40000"/>
                <a:lumOff val="6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4</a:t>
            </a:r>
          </a:p>
        </p:txBody>
      </p:sp>
      <p:sp>
        <p:nvSpPr>
          <p:cNvPr id="5" name="Text Placeholder 39">
            <a:extLst>
              <a:ext uri="{FF2B5EF4-FFF2-40B4-BE49-F238E27FC236}">
                <a16:creationId xmlns:a16="http://schemas.microsoft.com/office/drawing/2014/main" id="{E57580BE-61EA-48DB-F97B-27EC97B54252}"/>
              </a:ext>
            </a:extLst>
          </p:cNvPr>
          <p:cNvSpPr txBox="1">
            <a:spLocks/>
          </p:cNvSpPr>
          <p:nvPr/>
        </p:nvSpPr>
        <p:spPr>
          <a:xfrm>
            <a:off x="7817970" y="4783587"/>
            <a:ext cx="3365003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Teknologi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Penunjang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801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1A351523-BE9E-4047-8916-20F1F4A9F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6032" y="1170774"/>
            <a:ext cx="5184648" cy="944991"/>
          </a:xfrm>
        </p:spPr>
        <p:txBody>
          <a:bodyPr/>
          <a:lstStyle/>
          <a:p>
            <a:r>
              <a:rPr kumimoji="0" lang="fi-FI" sz="2800" b="0" i="0" u="none" strike="noStrike" kern="1200" cap="all" spc="400" normalizeH="0" baseline="0" noProof="0" dirty="0">
                <a:ln w="19050">
                  <a:solidFill>
                    <a:schemeClr val="accent6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Tujuan dan lingkup operasi layanan</a:t>
            </a:r>
          </a:p>
        </p:txBody>
      </p:sp>
      <p:pic>
        <p:nvPicPr>
          <p:cNvPr id="65" name="Picture Placeholder 64" descr="Robotic hand and human hand almost touching with their pointer fingers">
            <a:extLst>
              <a:ext uri="{FF2B5EF4-FFF2-40B4-BE49-F238E27FC236}">
                <a16:creationId xmlns:a16="http://schemas.microsoft.com/office/drawing/2014/main" id="{B600DB70-7F2F-494E-82AC-37DB9BB59802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 flipH="1">
            <a:off x="-2092961" y="2092960"/>
            <a:ext cx="6858002" cy="2672081"/>
          </a:xfrm>
        </p:spPr>
      </p:pic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999D91A5-2E97-401C-8485-4C6A03228C0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11826" y="2502477"/>
            <a:ext cx="3975054" cy="426393"/>
          </a:xfrm>
        </p:spPr>
        <p:txBody>
          <a:bodyPr/>
          <a:lstStyle/>
          <a:p>
            <a:r>
              <a:rPr lang="en-ZA" dirty="0" err="1"/>
              <a:t>Pengoperasian</a:t>
            </a:r>
            <a:r>
              <a:rPr lang="en-ZA" dirty="0"/>
              <a:t> </a:t>
            </a:r>
            <a:r>
              <a:rPr lang="en-ZA" dirty="0" err="1"/>
              <a:t>layanan</a:t>
            </a:r>
            <a:r>
              <a:rPr lang="en-ZA" dirty="0"/>
              <a:t> TI</a:t>
            </a:r>
            <a:endParaRPr lang="en-US" dirty="0"/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A7D48779-F2E1-4699-AD47-17420A5B31B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78746" y="2502477"/>
            <a:ext cx="3695653" cy="426393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Pengelolaan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pendukung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TI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0748B9A3-70BE-4930-994F-00EFCDA51C5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811826" y="2881982"/>
            <a:ext cx="3975054" cy="2966740"/>
          </a:xfrm>
        </p:spPr>
        <p:txBody>
          <a:bodyPr>
            <a:normAutofit/>
          </a:bodyPr>
          <a:lstStyle/>
          <a:p>
            <a:r>
              <a:rPr lang="en-ZA" dirty="0" err="1"/>
              <a:t>mengkoordinasikan</a:t>
            </a:r>
            <a:r>
              <a:rPr lang="en-ZA" dirty="0"/>
              <a:t> dan </a:t>
            </a:r>
            <a:r>
              <a:rPr lang="en-ZA" dirty="0" err="1"/>
              <a:t>melaksanakan</a:t>
            </a:r>
            <a:r>
              <a:rPr lang="en-ZA" dirty="0"/>
              <a:t> </a:t>
            </a:r>
            <a:r>
              <a:rPr lang="en-ZA" dirty="0" err="1"/>
              <a:t>kegiatan</a:t>
            </a:r>
            <a:r>
              <a:rPr lang="en-ZA" dirty="0"/>
              <a:t> dan proses yang </a:t>
            </a:r>
            <a:r>
              <a:rPr lang="en-ZA" dirty="0" err="1"/>
              <a:t>dibutuhkan</a:t>
            </a:r>
            <a:r>
              <a:rPr lang="en-ZA" dirty="0"/>
              <a:t> </a:t>
            </a:r>
            <a:r>
              <a:rPr lang="en-ZA" dirty="0" err="1"/>
              <a:t>untuk</a:t>
            </a:r>
            <a:r>
              <a:rPr lang="en-ZA" dirty="0"/>
              <a:t> </a:t>
            </a:r>
            <a:r>
              <a:rPr lang="en-ZA" dirty="0" err="1"/>
              <a:t>memberikan</a:t>
            </a:r>
            <a:r>
              <a:rPr lang="en-ZA" dirty="0"/>
              <a:t> </a:t>
            </a:r>
            <a:r>
              <a:rPr lang="en-ZA" dirty="0" err="1"/>
              <a:t>layanan</a:t>
            </a:r>
            <a:r>
              <a:rPr lang="en-ZA" dirty="0"/>
              <a:t> TI </a:t>
            </a:r>
            <a:r>
              <a:rPr lang="en-ZA" dirty="0" err="1"/>
              <a:t>kepada</a:t>
            </a:r>
            <a:r>
              <a:rPr lang="en-ZA" dirty="0"/>
              <a:t> </a:t>
            </a:r>
            <a:r>
              <a:rPr lang="en-ZA" dirty="0" err="1"/>
              <a:t>pengguna</a:t>
            </a:r>
            <a:r>
              <a:rPr lang="en-ZA" dirty="0"/>
              <a:t> dan </a:t>
            </a:r>
            <a:r>
              <a:rPr lang="en-ZA" dirty="0" err="1"/>
              <a:t>pelanggan</a:t>
            </a:r>
            <a:r>
              <a:rPr lang="en-ZA" dirty="0"/>
              <a:t> </a:t>
            </a:r>
            <a:r>
              <a:rPr lang="en-ZA" dirty="0" err="1"/>
              <a:t>serta</a:t>
            </a:r>
            <a:r>
              <a:rPr lang="en-ZA" dirty="0"/>
              <a:t> </a:t>
            </a:r>
            <a:r>
              <a:rPr lang="en-ZA" dirty="0" err="1"/>
              <a:t>mengelola</a:t>
            </a:r>
            <a:r>
              <a:rPr lang="en-ZA" dirty="0"/>
              <a:t> </a:t>
            </a:r>
            <a:r>
              <a:rPr lang="en-ZA" dirty="0" err="1"/>
              <a:t>layanan</a:t>
            </a:r>
            <a:r>
              <a:rPr lang="en-ZA" dirty="0"/>
              <a:t> </a:t>
            </a:r>
            <a:r>
              <a:rPr lang="en-ZA" dirty="0" err="1"/>
              <a:t>memenuhi</a:t>
            </a:r>
            <a:r>
              <a:rPr lang="en-ZA" dirty="0"/>
              <a:t> </a:t>
            </a:r>
            <a:r>
              <a:rPr lang="en-ZA" dirty="0" err="1"/>
              <a:t>tingkat</a:t>
            </a:r>
            <a:r>
              <a:rPr lang="en-ZA" dirty="0"/>
              <a:t> </a:t>
            </a:r>
            <a:r>
              <a:rPr lang="en-ZA" dirty="0" err="1"/>
              <a:t>layanan</a:t>
            </a:r>
            <a:r>
              <a:rPr lang="en-ZA" dirty="0"/>
              <a:t> yang </a:t>
            </a:r>
            <a:r>
              <a:rPr lang="en-ZA" dirty="0" err="1"/>
              <a:t>telah</a:t>
            </a:r>
            <a:r>
              <a:rPr lang="en-ZA" dirty="0"/>
              <a:t> </a:t>
            </a:r>
            <a:r>
              <a:rPr lang="en-ZA" dirty="0" err="1"/>
              <a:t>disepakati</a:t>
            </a:r>
            <a:endParaRPr lang="en-US" dirty="0"/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182CD3FA-FD64-4651-A9ED-984F79C86FE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78746" y="2881982"/>
            <a:ext cx="3695653" cy="2966740"/>
          </a:xfrm>
        </p:spPr>
        <p:txBody>
          <a:bodyPr>
            <a:normAutofit/>
          </a:bodyPr>
          <a:lstStyle/>
          <a:p>
            <a:r>
              <a:rPr lang="en-ZA" dirty="0" err="1"/>
              <a:t>mengelola</a:t>
            </a:r>
            <a:r>
              <a:rPr lang="en-ZA" dirty="0"/>
              <a:t> </a:t>
            </a:r>
            <a:r>
              <a:rPr lang="en-ZA" dirty="0" err="1"/>
              <a:t>teknologi</a:t>
            </a:r>
            <a:r>
              <a:rPr lang="en-ZA" dirty="0"/>
              <a:t> yang </a:t>
            </a:r>
            <a:r>
              <a:rPr lang="en-ZA" dirty="0" err="1"/>
              <a:t>digunakan</a:t>
            </a:r>
            <a:r>
              <a:rPr lang="en-ZA" dirty="0"/>
              <a:t> </a:t>
            </a:r>
            <a:r>
              <a:rPr lang="en-ZA" dirty="0" err="1"/>
              <a:t>untuk</a:t>
            </a:r>
            <a:r>
              <a:rPr lang="en-ZA" dirty="0"/>
              <a:t> </a:t>
            </a:r>
            <a:r>
              <a:rPr lang="en-ZA" dirty="0" err="1"/>
              <a:t>menghasilkan</a:t>
            </a:r>
            <a:r>
              <a:rPr lang="en-ZA" dirty="0"/>
              <a:t> dan </a:t>
            </a:r>
            <a:r>
              <a:rPr lang="en-ZA" dirty="0" err="1"/>
              <a:t>mendukung</a:t>
            </a:r>
            <a:r>
              <a:rPr lang="en-ZA" dirty="0"/>
              <a:t> </a:t>
            </a:r>
            <a:r>
              <a:rPr lang="en-ZA" dirty="0" err="1"/>
              <a:t>layanan</a:t>
            </a:r>
            <a:r>
              <a:rPr lang="en-ZA" dirty="0"/>
              <a:t> TI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9AFBC0-99E5-4C3F-8409-A641E29741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F23CBB-E21B-4E15-921E-9BC34BB9B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041A03-33F0-43A6-BDAF-8C84F811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661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01A4D341-9CED-415E-A417-C204833D5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Aktivitas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layanan</a:t>
            </a:r>
            <a:endParaRPr lang="en-US" dirty="0"/>
          </a:p>
        </p:txBody>
      </p:sp>
      <p:pic>
        <p:nvPicPr>
          <p:cNvPr id="52" name="Picture Placeholder 51" descr="A close up of a person wearing glasses and the measurements of the eyes">
            <a:extLst>
              <a:ext uri="{FF2B5EF4-FFF2-40B4-BE49-F238E27FC236}">
                <a16:creationId xmlns:a16="http://schemas.microsoft.com/office/drawing/2014/main" id="{2C10E818-8391-45ED-A8AC-28347E77C2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729926"/>
            <a:ext cx="3581400" cy="5388772"/>
          </a:xfrm>
        </p:spPr>
      </p:pic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65AD76B6-01DC-462A-9FF0-16CC82FBDBE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065516" y="1795766"/>
            <a:ext cx="5804877" cy="611025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bagaimana</a:t>
            </a:r>
            <a:r>
              <a:rPr lang="en-US" dirty="0"/>
              <a:t> </a:t>
            </a:r>
            <a:r>
              <a:rPr lang="en-US" dirty="0" err="1"/>
              <a:t>memahami</a:t>
            </a:r>
            <a:r>
              <a:rPr lang="en-US" dirty="0"/>
              <a:t> dan </a:t>
            </a:r>
            <a:r>
              <a:rPr lang="en-US" dirty="0" err="1"/>
              <a:t>mengelola</a:t>
            </a:r>
            <a:r>
              <a:rPr lang="en-US" dirty="0"/>
              <a:t> </a:t>
            </a:r>
            <a:r>
              <a:rPr lang="en-US" dirty="0" err="1"/>
              <a:t>komponen-komponen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terkait</a:t>
            </a:r>
            <a:r>
              <a:rPr lang="en-US" dirty="0"/>
              <a:t>: 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80683256-31D4-4761-874B-66494293B9A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065516" y="2406791"/>
            <a:ext cx="3581399" cy="1739538"/>
          </a:xfrm>
        </p:spPr>
        <p:txBody>
          <a:bodyPr>
            <a:normAutofit/>
          </a:bodyPr>
          <a:lstStyle/>
          <a:p>
            <a:pPr marL="342900" indent="-342900">
              <a:buAutoNum type="arabicParenR"/>
            </a:pPr>
            <a:r>
              <a:rPr lang="en-US" dirty="0"/>
              <a:t>Server, mainframe </a:t>
            </a:r>
          </a:p>
          <a:p>
            <a:pPr marL="342900" indent="-342900">
              <a:buAutoNum type="arabicParenR"/>
            </a:pP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, </a:t>
            </a:r>
            <a:r>
              <a:rPr lang="en-US" dirty="0" err="1"/>
              <a:t>komunikasi</a:t>
            </a:r>
            <a:r>
              <a:rPr lang="en-US" dirty="0"/>
              <a:t> </a:t>
            </a:r>
          </a:p>
          <a:p>
            <a:pPr marL="342900" indent="-342900">
              <a:buAutoNum type="arabicParenR"/>
            </a:pPr>
            <a:r>
              <a:rPr lang="en-US" dirty="0"/>
              <a:t>Basis data, media </a:t>
            </a:r>
            <a:r>
              <a:rPr lang="en-US" dirty="0" err="1"/>
              <a:t>penyimpanan</a:t>
            </a:r>
            <a:r>
              <a:rPr lang="en-US" dirty="0"/>
              <a:t> </a:t>
            </a:r>
          </a:p>
          <a:p>
            <a:pPr marL="342900" indent="-342900">
              <a:buAutoNum type="arabicParenR"/>
            </a:pPr>
            <a:r>
              <a:rPr lang="en-US" dirty="0" err="1"/>
              <a:t>Sistem</a:t>
            </a:r>
            <a:r>
              <a:rPr lang="en-US" dirty="0"/>
              <a:t> desktop, </a:t>
            </a:r>
            <a:r>
              <a:rPr lang="en-US" dirty="0" err="1"/>
              <a:t>aplikasi</a:t>
            </a:r>
            <a:r>
              <a:rPr lang="en-US" dirty="0"/>
              <a:t> software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AFE31293-F021-441C-AC98-EE94A46A408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065518" y="4118846"/>
            <a:ext cx="2680958" cy="365125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Aktivitas</a:t>
            </a:r>
            <a:r>
              <a:rPr lang="en-US" dirty="0"/>
              <a:t> </a:t>
            </a:r>
            <a:r>
              <a:rPr lang="en-US" dirty="0" err="1"/>
              <a:t>mencakup</a:t>
            </a:r>
            <a:r>
              <a:rPr lang="en-US" dirty="0"/>
              <a:t>: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CC3342B2-173B-4413-BAB0-AF14408EA5F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65518" y="4451209"/>
            <a:ext cx="6086886" cy="1457161"/>
          </a:xfrm>
        </p:spPr>
        <p:txBody>
          <a:bodyPr>
            <a:normAutofit/>
          </a:bodyPr>
          <a:lstStyle/>
          <a:p>
            <a:pPr marL="342900" indent="-342900">
              <a:buAutoNum type="arabicParenR"/>
            </a:pPr>
            <a:r>
              <a:rPr lang="en-US" dirty="0" err="1"/>
              <a:t>Kegiatan</a:t>
            </a:r>
            <a:r>
              <a:rPr lang="en-US" dirty="0"/>
              <a:t> </a:t>
            </a:r>
            <a:r>
              <a:rPr lang="en-US" dirty="0" err="1"/>
              <a:t>pemantauan</a:t>
            </a:r>
            <a:r>
              <a:rPr lang="en-US" dirty="0"/>
              <a:t> </a:t>
            </a:r>
          </a:p>
          <a:p>
            <a:pPr marL="342900" indent="-342900">
              <a:buAutoNum type="arabicParenR"/>
            </a:pPr>
            <a:r>
              <a:rPr lang="en-US" dirty="0" err="1"/>
              <a:t>Kegiatan</a:t>
            </a:r>
            <a:r>
              <a:rPr lang="en-US" dirty="0"/>
              <a:t> </a:t>
            </a:r>
            <a:r>
              <a:rPr lang="en-US" dirty="0" err="1"/>
              <a:t>pengendalian</a:t>
            </a:r>
            <a:endParaRPr lang="en-US" dirty="0"/>
          </a:p>
          <a:p>
            <a:endParaRPr lang="en-US" dirty="0"/>
          </a:p>
          <a:p>
            <a:r>
              <a:rPr lang="en-US" dirty="0"/>
              <a:t>Dua </a:t>
            </a:r>
            <a:r>
              <a:rPr lang="en-US" dirty="0" err="1"/>
              <a:t>kegiatan</a:t>
            </a:r>
            <a:r>
              <a:rPr lang="en-US" dirty="0"/>
              <a:t> </a:t>
            </a:r>
            <a:r>
              <a:rPr lang="en-US" dirty="0" err="1"/>
              <a:t>diatas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memastikan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komponen</a:t>
            </a:r>
            <a:r>
              <a:rPr lang="en-US" dirty="0"/>
              <a:t> </a:t>
            </a:r>
            <a:r>
              <a:rPr lang="en-US" dirty="0" err="1"/>
              <a:t>bekerja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target dan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menerima</a:t>
            </a:r>
            <a:r>
              <a:rPr lang="en-US" dirty="0"/>
              <a:t> </a:t>
            </a:r>
            <a:r>
              <a:rPr lang="en-US" dirty="0" err="1"/>
              <a:t>peringatan</a:t>
            </a:r>
            <a:r>
              <a:rPr lang="en-US" dirty="0"/>
              <a:t> </a:t>
            </a:r>
            <a:r>
              <a:rPr lang="en-US" dirty="0" err="1"/>
              <a:t>dini</a:t>
            </a:r>
            <a:r>
              <a:rPr lang="en-US" dirty="0"/>
              <a:t> </a:t>
            </a:r>
            <a:r>
              <a:rPr lang="en-US" dirty="0" err="1"/>
              <a:t>apabila</a:t>
            </a:r>
            <a:r>
              <a:rPr lang="en-US" dirty="0"/>
              <a:t> </a:t>
            </a:r>
            <a:r>
              <a:rPr lang="en-US" dirty="0" err="1"/>
              <a:t>terjadi</a:t>
            </a:r>
            <a:r>
              <a:rPr lang="en-US" dirty="0"/>
              <a:t> </a:t>
            </a:r>
            <a:r>
              <a:rPr lang="en-US" dirty="0" err="1"/>
              <a:t>kesalahan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63031F-C0BF-4DD1-A029-1395AEA7D7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7B4B2C-1327-46DF-8812-DDB6FD942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ED447-C6CA-4C7D-8108-E593E142A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775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4F4C28E4-6D60-402B-8F22-B1AED571D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299" y="1335194"/>
            <a:ext cx="3302696" cy="2197446"/>
          </a:xfrm>
        </p:spPr>
        <p:txBody>
          <a:bodyPr>
            <a:normAutofit/>
          </a:bodyPr>
          <a:lstStyle/>
          <a:p>
            <a:r>
              <a:rPr lang="en-US" noProof="0" dirty="0" err="1"/>
              <a:t>Lingkup</a:t>
            </a:r>
            <a:r>
              <a:rPr lang="en-US" noProof="0" dirty="0"/>
              <a:t> </a:t>
            </a:r>
            <a:r>
              <a:rPr lang="en-US" noProof="0" dirty="0" err="1"/>
              <a:t>cakupan</a:t>
            </a:r>
            <a:r>
              <a:rPr lang="en-US" noProof="0" dirty="0"/>
              <a:t> </a:t>
            </a:r>
            <a:r>
              <a:rPr lang="en-US" noProof="0" dirty="0" err="1"/>
              <a:t>operasi</a:t>
            </a:r>
            <a:r>
              <a:rPr lang="en-US" noProof="0" dirty="0"/>
              <a:t> </a:t>
            </a:r>
            <a:r>
              <a:rPr lang="en-US" noProof="0" dirty="0" err="1"/>
              <a:t>layanan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49F87D0-5602-4BFC-ABEB-7C809A5CF62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077576" y="2139943"/>
            <a:ext cx="5502117" cy="1534749"/>
          </a:xfrm>
        </p:spPr>
        <p:txBody>
          <a:bodyPr>
            <a:noAutofit/>
          </a:bodyPr>
          <a:lstStyle/>
          <a:p>
            <a:pPr marL="342900" indent="-342900">
              <a:buAutoNum type="arabicPeriod"/>
            </a:pPr>
            <a:r>
              <a:rPr lang="en-US" sz="1500" dirty="0" err="1"/>
              <a:t>Layanan-layanan</a:t>
            </a:r>
            <a:r>
              <a:rPr lang="en-US" sz="1500" dirty="0"/>
              <a:t> TI</a:t>
            </a:r>
          </a:p>
          <a:p>
            <a:pPr marL="342900" indent="-342900">
              <a:buAutoNum type="arabicPeriod"/>
            </a:pPr>
            <a:r>
              <a:rPr lang="en-US" sz="1400" dirty="0"/>
              <a:t>Proses-proses </a:t>
            </a:r>
            <a:r>
              <a:rPr lang="en-US" sz="1400" dirty="0" err="1"/>
              <a:t>manajemen</a:t>
            </a:r>
            <a:r>
              <a:rPr lang="en-US" sz="1400" dirty="0"/>
              <a:t> </a:t>
            </a:r>
            <a:r>
              <a:rPr lang="en-US" sz="1400" dirty="0" err="1"/>
              <a:t>layanan</a:t>
            </a:r>
            <a:r>
              <a:rPr lang="en-US" sz="1400" dirty="0"/>
              <a:t> TI</a:t>
            </a:r>
          </a:p>
          <a:p>
            <a:pPr marL="342900" indent="-342900">
              <a:buAutoNum type="arabicPeriod"/>
            </a:pPr>
            <a:r>
              <a:rPr lang="en-US" sz="1400" dirty="0" err="1"/>
              <a:t>Teknologi</a:t>
            </a:r>
            <a:endParaRPr lang="en-US" sz="1400" dirty="0"/>
          </a:p>
          <a:p>
            <a:pPr marL="342900" indent="-342900">
              <a:buAutoNum type="arabicPeriod"/>
            </a:pPr>
            <a:r>
              <a:rPr lang="en-US" sz="1400" dirty="0" err="1"/>
              <a:t>Manusia</a:t>
            </a:r>
            <a:endParaRPr lang="en-US" sz="1500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3ECB3E-F948-4E10-8437-85C02E7E097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030575" y="1051806"/>
            <a:ext cx="6323225" cy="1016986"/>
          </a:xfrm>
        </p:spPr>
        <p:txBody>
          <a:bodyPr>
            <a:normAutofit/>
          </a:bodyPr>
          <a:lstStyle/>
          <a:p>
            <a:r>
              <a:rPr lang="en-US" dirty="0" err="1"/>
              <a:t>Cakupan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</a:t>
            </a:r>
            <a:r>
              <a:rPr lang="en-US" dirty="0" err="1"/>
              <a:t>meliputi</a:t>
            </a:r>
            <a:r>
              <a:rPr lang="en-US" dirty="0"/>
              <a:t> proses, </a:t>
            </a:r>
            <a:r>
              <a:rPr lang="en-US" dirty="0" err="1"/>
              <a:t>fungsi</a:t>
            </a:r>
            <a:r>
              <a:rPr lang="en-US" dirty="0"/>
              <a:t>, </a:t>
            </a:r>
            <a:r>
              <a:rPr lang="en-US" dirty="0" err="1"/>
              <a:t>organisasi</a:t>
            </a:r>
            <a:r>
              <a:rPr lang="en-US" dirty="0"/>
              <a:t>, dan </a:t>
            </a:r>
            <a:r>
              <a:rPr lang="en-US" dirty="0" err="1"/>
              <a:t>peralatan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menjalankan</a:t>
            </a:r>
            <a:r>
              <a:rPr lang="en-US" dirty="0"/>
              <a:t> </a:t>
            </a:r>
            <a:r>
              <a:rPr lang="en-US" dirty="0" err="1"/>
              <a:t>aktivitas-aktivitas</a:t>
            </a:r>
            <a:r>
              <a:rPr lang="en-US" dirty="0"/>
              <a:t> yang </a:t>
            </a:r>
            <a:r>
              <a:rPr lang="en-US" dirty="0" err="1"/>
              <a:t>dibutuhan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penyediaan</a:t>
            </a:r>
            <a:r>
              <a:rPr lang="en-US" dirty="0"/>
              <a:t> dan </a:t>
            </a:r>
            <a:r>
              <a:rPr lang="en-US" dirty="0" err="1"/>
              <a:t>pendukung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, </a:t>
            </a:r>
            <a:r>
              <a:rPr lang="en-US" dirty="0" err="1"/>
              <a:t>termasuk</a:t>
            </a:r>
            <a:r>
              <a:rPr lang="en-US" dirty="0"/>
              <a:t>: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66E024-91A9-4157-B518-669C60D495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8CC62-3752-4A6C-9525-AFDDDAFE2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5F4B4-31EC-4AE6-A166-6FE4AD642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760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10">
            <a:extLst>
              <a:ext uri="{FF2B5EF4-FFF2-40B4-BE49-F238E27FC236}">
                <a16:creationId xmlns:a16="http://schemas.microsoft.com/office/drawing/2014/main" id="{CC9F3600-2711-4A49-8018-C4671B561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OPERASI LAYANAN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05BF1CD-2EC6-44F4-8AD8-25D9BD488B7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08091" y="2330528"/>
            <a:ext cx="4173305" cy="761668"/>
          </a:xfrm>
        </p:spPr>
        <p:txBody>
          <a:bodyPr>
            <a:normAutofit/>
          </a:bodyPr>
          <a:lstStyle/>
          <a:p>
            <a:pPr algn="l"/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</a:t>
            </a:r>
            <a:r>
              <a:rPr lang="en-US" dirty="0" err="1"/>
              <a:t>memberi</a:t>
            </a:r>
            <a:r>
              <a:rPr lang="en-US" dirty="0"/>
              <a:t> </a:t>
            </a:r>
            <a:r>
              <a:rPr lang="en-US" dirty="0" err="1"/>
              <a:t>panduan</a:t>
            </a:r>
            <a:r>
              <a:rPr lang="en-US" dirty="0"/>
              <a:t> </a:t>
            </a:r>
            <a:r>
              <a:rPr lang="en-US" dirty="0" err="1"/>
              <a:t>bagaimana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842BC471-A2E1-4473-9B5A-6D7A21B6A88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408091" y="3006738"/>
            <a:ext cx="5658995" cy="1351617"/>
          </a:xfrm>
        </p:spPr>
        <p:txBody>
          <a:bodyPr>
            <a:normAutofit/>
          </a:bodyPr>
          <a:lstStyle/>
          <a:p>
            <a:pPr marL="342900" indent="-342900" algn="just">
              <a:buAutoNum type="arabicPeriod"/>
            </a:pPr>
            <a:r>
              <a:rPr lang="en-US" dirty="0" err="1"/>
              <a:t>Mengelola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TI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efisien</a:t>
            </a:r>
            <a:r>
              <a:rPr lang="en-US" dirty="0"/>
              <a:t> dan </a:t>
            </a:r>
            <a:r>
              <a:rPr lang="en-US" dirty="0" err="1"/>
              <a:t>efektif</a:t>
            </a:r>
            <a:r>
              <a:rPr lang="en-US" dirty="0"/>
              <a:t> </a:t>
            </a:r>
          </a:p>
          <a:p>
            <a:pPr marL="342900" indent="-342900" algn="just">
              <a:buAutoNum type="arabicPeriod"/>
            </a:pPr>
            <a:r>
              <a:rPr lang="en-US" dirty="0" err="1"/>
              <a:t>Menjamin</a:t>
            </a:r>
            <a:r>
              <a:rPr lang="en-US" dirty="0"/>
              <a:t> </a:t>
            </a:r>
            <a:r>
              <a:rPr lang="en-US" dirty="0" err="1"/>
              <a:t>tingkat</a:t>
            </a:r>
            <a:r>
              <a:rPr lang="en-US" dirty="0"/>
              <a:t> </a:t>
            </a:r>
            <a:r>
              <a:rPr lang="en-US" dirty="0" err="1"/>
              <a:t>kinerja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disepakati</a:t>
            </a:r>
            <a:r>
              <a:rPr lang="en-US" dirty="0"/>
              <a:t> </a:t>
            </a:r>
            <a:r>
              <a:rPr lang="en-US" dirty="0" err="1"/>
              <a:t>bersama</a:t>
            </a:r>
            <a:r>
              <a:rPr lang="en-US" dirty="0"/>
              <a:t> </a:t>
            </a:r>
            <a:r>
              <a:rPr lang="en-US" dirty="0" err="1"/>
              <a:t>pelanggan</a:t>
            </a:r>
            <a:r>
              <a:rPr lang="en-US" dirty="0"/>
              <a:t> </a:t>
            </a:r>
          </a:p>
          <a:p>
            <a:pPr marL="342900" indent="-342900" algn="just">
              <a:buAutoNum type="arabicPeriod"/>
            </a:pPr>
            <a:r>
              <a:rPr lang="en-US" dirty="0" err="1"/>
              <a:t>Menjaga</a:t>
            </a:r>
            <a:r>
              <a:rPr lang="en-US" dirty="0"/>
              <a:t> </a:t>
            </a:r>
            <a:r>
              <a:rPr lang="en-US" dirty="0" err="1"/>
              <a:t>kestabilan</a:t>
            </a:r>
            <a:r>
              <a:rPr lang="en-US" dirty="0"/>
              <a:t> </a:t>
            </a:r>
            <a:r>
              <a:rPr lang="en-US" dirty="0" err="1"/>
              <a:t>operasional</a:t>
            </a:r>
            <a:r>
              <a:rPr lang="en-US" dirty="0"/>
              <a:t> </a:t>
            </a:r>
            <a:r>
              <a:rPr lang="en-US" dirty="0" err="1"/>
              <a:t>layanan</a:t>
            </a:r>
            <a:r>
              <a:rPr lang="en-US" dirty="0"/>
              <a:t> TI dan </a:t>
            </a:r>
            <a:r>
              <a:rPr lang="en-US" dirty="0" err="1"/>
              <a:t>pengelolaan</a:t>
            </a:r>
            <a:r>
              <a:rPr lang="en-US" dirty="0"/>
              <a:t> </a:t>
            </a:r>
            <a:r>
              <a:rPr lang="en-US" dirty="0" err="1"/>
              <a:t>perubahan</a:t>
            </a:r>
            <a:r>
              <a:rPr lang="en-US" dirty="0"/>
              <a:t> </a:t>
            </a:r>
            <a:r>
              <a:rPr lang="en-US" dirty="0" err="1"/>
              <a:t>rancangan</a:t>
            </a:r>
            <a:r>
              <a:rPr lang="en-US" dirty="0"/>
              <a:t> </a:t>
            </a:r>
            <a:r>
              <a:rPr lang="en-US" dirty="0" err="1"/>
              <a:t>layanan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1E6D9A-B739-49DF-93EF-2B5504DA23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399F43-FDE4-4DE9-BE60-4A31652CD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D08226-4335-4EA1-9B2D-CDE1FBD8D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828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itch Deck_TM33781529_Win32_JC_v3" id="{862F7C05-3205-4562-AA5F-868BCB6856F9}" vid="{97BBE2DD-0E32-4C1B-8BB2-0414672F31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1D2FAC4-C1D8-4FBC-AFD8-786609711A5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E89A24D-CD69-45A4-AC93-53B8115AA4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0BF0F94-36C0-430F-8DDE-AF914AC0C0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Tech pitch deck</Template>
  <TotalTime>212</TotalTime>
  <Words>1274</Words>
  <Application>Microsoft Office PowerPoint</Application>
  <PresentationFormat>Widescreen</PresentationFormat>
  <Paragraphs>267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Bierstadt</vt:lpstr>
      <vt:lpstr>Calibri</vt:lpstr>
      <vt:lpstr>Courier New</vt:lpstr>
      <vt:lpstr>Posterama</vt:lpstr>
      <vt:lpstr>Posterama Bold</vt:lpstr>
      <vt:lpstr>Office Theme</vt:lpstr>
      <vt:lpstr>Operasi layanan teknology</vt:lpstr>
      <vt:lpstr>Kelompok 3</vt:lpstr>
      <vt:lpstr>AGENDA PEMBAHASAN</vt:lpstr>
      <vt:lpstr>Operasi layanan (service operation)</vt:lpstr>
      <vt:lpstr>AGENDA PEMBAHASAN</vt:lpstr>
      <vt:lpstr>Tujuan dan lingkup operasi layanan</vt:lpstr>
      <vt:lpstr>Aktivitas operasi layanan</vt:lpstr>
      <vt:lpstr>Lingkup cakupan operasi layanan</vt:lpstr>
      <vt:lpstr>OPERASI LAYANAN</vt:lpstr>
      <vt:lpstr>Prinsip dasar operasi layanan</vt:lpstr>
      <vt:lpstr>AGENDA PEMBAHASAN</vt:lpstr>
      <vt:lpstr>9 proses dalam operasi layanan</vt:lpstr>
      <vt:lpstr>PowerPoint Presentation</vt:lpstr>
      <vt:lpstr>PowerPoint Presentation</vt:lpstr>
      <vt:lpstr>PowerPoint Presentation</vt:lpstr>
      <vt:lpstr>AGENDA PEMBAHASAN</vt:lpstr>
      <vt:lpstr>Peran dalam operasi layanan</vt:lpstr>
      <vt:lpstr>PowerPoint Presentation</vt:lpstr>
      <vt:lpstr>PowerPoint Presentation</vt:lpstr>
      <vt:lpstr>PowerPoint Presentation</vt:lpstr>
      <vt:lpstr>AGENDA PEMBAHASAN</vt:lpstr>
      <vt:lpstr>Teknologi penunjang</vt:lpstr>
      <vt:lpstr>PENJELASAN fungsi teknologi</vt:lpstr>
      <vt:lpstr>PENJELASAN fungsi teknologi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Operasi layanan teknology</dc:title>
  <dc:creator>Arif Suwadji</dc:creator>
  <cp:lastModifiedBy>Arif Suwadji</cp:lastModifiedBy>
  <cp:revision>6</cp:revision>
  <dcterms:created xsi:type="dcterms:W3CDTF">2023-11-15T10:01:57Z</dcterms:created>
  <dcterms:modified xsi:type="dcterms:W3CDTF">2023-11-18T04:10:13Z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